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13"/>
  </p:notesMasterIdLst>
  <p:handoutMasterIdLst>
    <p:handoutMasterId r:id="rId114"/>
  </p:handoutMasterIdLst>
  <p:sldIdLst>
    <p:sldId id="256" r:id="rId2"/>
    <p:sldId id="476" r:id="rId3"/>
    <p:sldId id="493" r:id="rId4"/>
    <p:sldId id="258" r:id="rId5"/>
    <p:sldId id="481" r:id="rId6"/>
    <p:sldId id="261" r:id="rId7"/>
    <p:sldId id="263" r:id="rId8"/>
    <p:sldId id="464" r:id="rId9"/>
    <p:sldId id="266" r:id="rId10"/>
    <p:sldId id="264" r:id="rId11"/>
    <p:sldId id="257" r:id="rId12"/>
    <p:sldId id="341" r:id="rId13"/>
    <p:sldId id="494" r:id="rId14"/>
    <p:sldId id="452" r:id="rId15"/>
    <p:sldId id="262" r:id="rId16"/>
    <p:sldId id="453" r:id="rId17"/>
    <p:sldId id="268" r:id="rId18"/>
    <p:sldId id="451" r:id="rId19"/>
    <p:sldId id="466" r:id="rId20"/>
    <p:sldId id="457" r:id="rId21"/>
    <p:sldId id="491" r:id="rId22"/>
    <p:sldId id="459" r:id="rId23"/>
    <p:sldId id="467" r:id="rId24"/>
    <p:sldId id="458" r:id="rId25"/>
    <p:sldId id="455" r:id="rId26"/>
    <p:sldId id="456" r:id="rId27"/>
    <p:sldId id="462" r:id="rId28"/>
    <p:sldId id="475" r:id="rId29"/>
    <p:sldId id="468" r:id="rId30"/>
    <p:sldId id="469" r:id="rId31"/>
    <p:sldId id="470" r:id="rId32"/>
    <p:sldId id="471" r:id="rId33"/>
    <p:sldId id="472" r:id="rId34"/>
    <p:sldId id="265" r:id="rId35"/>
    <p:sldId id="473" r:id="rId36"/>
    <p:sldId id="474" r:id="rId37"/>
    <p:sldId id="271" r:id="rId38"/>
    <p:sldId id="489" r:id="rId39"/>
    <p:sldId id="492" r:id="rId40"/>
    <p:sldId id="495" r:id="rId41"/>
    <p:sldId id="274" r:id="rId42"/>
    <p:sldId id="330" r:id="rId43"/>
    <p:sldId id="337" r:id="rId44"/>
    <p:sldId id="332" r:id="rId45"/>
    <p:sldId id="335" r:id="rId46"/>
    <p:sldId id="340" r:id="rId47"/>
    <p:sldId id="333" r:id="rId48"/>
    <p:sldId id="338" r:id="rId49"/>
    <p:sldId id="334" r:id="rId50"/>
    <p:sldId id="336" r:id="rId51"/>
    <p:sldId id="273" r:id="rId52"/>
    <p:sldId id="275" r:id="rId53"/>
    <p:sldId id="276" r:id="rId54"/>
    <p:sldId id="279" r:id="rId55"/>
    <p:sldId id="283" r:id="rId56"/>
    <p:sldId id="281" r:id="rId57"/>
    <p:sldId id="479" r:id="rId58"/>
    <p:sldId id="289" r:id="rId59"/>
    <p:sldId id="288" r:id="rId60"/>
    <p:sldId id="291" r:id="rId61"/>
    <p:sldId id="478" r:id="rId62"/>
    <p:sldId id="292" r:id="rId63"/>
    <p:sldId id="477" r:id="rId64"/>
    <p:sldId id="294" r:id="rId65"/>
    <p:sldId id="280" r:id="rId66"/>
    <p:sldId id="300" r:id="rId67"/>
    <p:sldId id="299" r:id="rId68"/>
    <p:sldId id="482" r:id="rId69"/>
    <p:sldId id="483" r:id="rId70"/>
    <p:sldId id="295" r:id="rId71"/>
    <p:sldId id="296" r:id="rId72"/>
    <p:sldId id="297" r:id="rId73"/>
    <p:sldId id="302" r:id="rId74"/>
    <p:sldId id="303" r:id="rId75"/>
    <p:sldId id="304" r:id="rId76"/>
    <p:sldId id="306" r:id="rId77"/>
    <p:sldId id="307" r:id="rId78"/>
    <p:sldId id="308" r:id="rId79"/>
    <p:sldId id="309" r:id="rId80"/>
    <p:sldId id="310" r:id="rId81"/>
    <p:sldId id="311" r:id="rId82"/>
    <p:sldId id="312" r:id="rId83"/>
    <p:sldId id="313" r:id="rId84"/>
    <p:sldId id="314" r:id="rId85"/>
    <p:sldId id="316" r:id="rId86"/>
    <p:sldId id="315" r:id="rId87"/>
    <p:sldId id="317" r:id="rId88"/>
    <p:sldId id="318" r:id="rId89"/>
    <p:sldId id="319" r:id="rId90"/>
    <p:sldId id="320" r:id="rId91"/>
    <p:sldId id="322" r:id="rId92"/>
    <p:sldId id="282" r:id="rId93"/>
    <p:sldId id="321" r:id="rId94"/>
    <p:sldId id="323" r:id="rId95"/>
    <p:sldId id="325" r:id="rId96"/>
    <p:sldId id="326" r:id="rId97"/>
    <p:sldId id="324" r:id="rId98"/>
    <p:sldId id="327" r:id="rId99"/>
    <p:sldId id="328" r:id="rId100"/>
    <p:sldId id="342" r:id="rId101"/>
    <p:sldId id="329" r:id="rId102"/>
    <p:sldId id="346" r:id="rId103"/>
    <p:sldId id="347" r:id="rId104"/>
    <p:sldId id="348" r:id="rId105"/>
    <p:sldId id="343" r:id="rId106"/>
    <p:sldId id="490" r:id="rId107"/>
    <p:sldId id="465" r:id="rId108"/>
    <p:sldId id="484" r:id="rId109"/>
    <p:sldId id="486" r:id="rId110"/>
    <p:sldId id="487" r:id="rId111"/>
    <p:sldId id="488" r:id="rId11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41"/>
    <p:restoredTop sz="96281"/>
  </p:normalViewPr>
  <p:slideViewPr>
    <p:cSldViewPr>
      <p:cViewPr>
        <p:scale>
          <a:sx n="112" d="100"/>
          <a:sy n="112" d="100"/>
        </p:scale>
        <p:origin x="272" y="51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CBCAF-8195-0B41-9F39-155992CBB6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a:extLst>
              <a:ext uri="{FF2B5EF4-FFF2-40B4-BE49-F238E27FC236}">
                <a16:creationId xmlns:a16="http://schemas.microsoft.com/office/drawing/2014/main" id="{4530F5F1-56F9-594B-8002-505C0B3A953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1E39A-28E5-5D4D-B97C-ECEB96F19817}" type="datetimeFigureOut">
              <a:rPr lang="en-IT" smtClean="0"/>
              <a:t>26/08/22</a:t>
            </a:fld>
            <a:endParaRPr lang="en-IT"/>
          </a:p>
        </p:txBody>
      </p:sp>
      <p:sp>
        <p:nvSpPr>
          <p:cNvPr id="4" name="Footer Placeholder 3">
            <a:extLst>
              <a:ext uri="{FF2B5EF4-FFF2-40B4-BE49-F238E27FC236}">
                <a16:creationId xmlns:a16="http://schemas.microsoft.com/office/drawing/2014/main" id="{0D01DB9C-5FE6-5646-A4CF-CACE1FBFD1F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5" name="Slide Number Placeholder 4">
            <a:extLst>
              <a:ext uri="{FF2B5EF4-FFF2-40B4-BE49-F238E27FC236}">
                <a16:creationId xmlns:a16="http://schemas.microsoft.com/office/drawing/2014/main" id="{1807AD1E-ED4D-4F49-B2E9-34CF7F0E16D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E6113E-382B-5C49-947E-9975DE242C1F}" type="slidenum">
              <a:rPr lang="en-IT" smtClean="0"/>
              <a:t>‹#›</a:t>
            </a:fld>
            <a:endParaRPr lang="en-IT"/>
          </a:p>
        </p:txBody>
      </p:sp>
    </p:spTree>
    <p:extLst>
      <p:ext uri="{BB962C8B-B14F-4D97-AF65-F5344CB8AC3E}">
        <p14:creationId xmlns:p14="http://schemas.microsoft.com/office/powerpoint/2010/main" val="7117231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EB7694-8561-4BE2-948D-EDF7A201F8BB}" type="datetimeFigureOut">
              <a:rPr lang="it-IT" smtClean="0"/>
              <a:pPr/>
              <a:t>26/08/22</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5F0E4F-C068-4558-BD2C-4354A8A0FB1B}" type="slidenum">
              <a:rPr lang="it-IT" smtClean="0"/>
              <a:pPr/>
              <a:t>‹#›</a:t>
            </a:fld>
            <a:endParaRPr lang="it-IT"/>
          </a:p>
        </p:txBody>
      </p:sp>
    </p:spTree>
    <p:extLst>
      <p:ext uri="{BB962C8B-B14F-4D97-AF65-F5344CB8AC3E}">
        <p14:creationId xmlns:p14="http://schemas.microsoft.com/office/powerpoint/2010/main" val="29355023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9" name="Straight Connector 8"/>
          <p:cNvCxnSpPr/>
          <p:nvPr/>
        </p:nvCxnSpPr>
        <p:spPr>
          <a:xfrm flipV="1">
            <a:off x="609600" y="3600450"/>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14566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00408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2528228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9552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6" name="Slide Number Placeholder 5"/>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7" name="Straight Connector 6"/>
          <p:cNvCxnSpPr/>
          <p:nvPr/>
        </p:nvCxnSpPr>
        <p:spPr>
          <a:xfrm flipV="1">
            <a:off x="963085" y="4406900"/>
            <a:ext cx="11228916"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0650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897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10" name="Straight Connector 9"/>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826361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6" name="Straight Connector 5"/>
          <p:cNvCxnSpPr/>
          <p:nvPr/>
        </p:nvCxnSpPr>
        <p:spPr>
          <a:xfrm flipV="1">
            <a:off x="609600" y="1388917"/>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75471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807065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3721473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Slide Number Placeholder 6"/>
          <p:cNvSpPr>
            <a:spLocks noGrp="1"/>
          </p:cNvSpPr>
          <p:nvPr>
            <p:ph type="sldNum" sz="quarter" idx="12"/>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cxnSp>
        <p:nvCxnSpPr>
          <p:cNvPr id="8" name="Straight Connector 7"/>
          <p:cNvCxnSpPr/>
          <p:nvPr/>
        </p:nvCxnSpPr>
        <p:spPr>
          <a:xfrm flipV="1">
            <a:off x="609600" y="4752218"/>
            <a:ext cx="11582400" cy="2"/>
          </a:xfrm>
          <a:prstGeom prst="line">
            <a:avLst/>
          </a:prstGeom>
          <a:ln/>
          <a:effectLst>
            <a:glow rad="63500">
              <a:schemeClr val="accent6">
                <a:satMod val="175000"/>
                <a:alpha val="40000"/>
              </a:schemeClr>
            </a:glow>
            <a:outerShdw blurRad="40000" dist="23000" dir="5400000" rotWithShape="0">
              <a:srgbClr val="000000">
                <a:alpha val="35000"/>
              </a:srgbClr>
            </a:outerShdw>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99065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ing-modena copy.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803" y="6021288"/>
            <a:ext cx="1533291" cy="899495"/>
          </a:xfrm>
          <a:prstGeom prst="rect">
            <a:avLst/>
          </a:prstGeom>
        </p:spPr>
      </p:pic>
      <p:sp>
        <p:nvSpPr>
          <p:cNvPr id="10" name="Slide Number Placeholder 5"/>
          <p:cNvSpPr>
            <a:spLocks noGrp="1"/>
          </p:cNvSpPr>
          <p:nvPr>
            <p:ph type="sldNum" sz="quarter" idx="4"/>
          </p:nvPr>
        </p:nvSpPr>
        <p:spPr>
          <a:xfrm>
            <a:off x="5115480" y="6362701"/>
            <a:ext cx="6466921" cy="365125"/>
          </a:xfrm>
          <a:prstGeom prst="rect">
            <a:avLst/>
          </a:prstGeom>
        </p:spPr>
        <p:txBody>
          <a:bodyPr/>
          <a:lstStyle/>
          <a:p>
            <a:fld id="{D2040F39-7941-49A4-B48D-F201B18B6351}" type="slidenum">
              <a:rPr lang="it-IT" smtClean="0"/>
              <a:pPr/>
              <a:t>‹#›</a:t>
            </a:fld>
            <a:endParaRPr lang="it-IT" dirty="0"/>
          </a:p>
        </p:txBody>
      </p:sp>
    </p:spTree>
    <p:extLst>
      <p:ext uri="{BB962C8B-B14F-4D97-AF65-F5344CB8AC3E}">
        <p14:creationId xmlns:p14="http://schemas.microsoft.com/office/powerpoint/2010/main" val="174542445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hyperlink" Target="https://ml-architects.ch/blog_posts/observability_mlops.html" TargetMode="External"/><Relationship Id="rId7" Type="http://schemas.openxmlformats.org/officeDocument/2006/relationships/hyperlink" Target="https://www.openml.org/" TargetMode="External"/><Relationship Id="rId2" Type="http://schemas.openxmlformats.org/officeDocument/2006/relationships/hyperlink" Target="https://github.com/EthicalML/awesome-production-machine-learning" TargetMode="External"/><Relationship Id="rId1" Type="http://schemas.openxmlformats.org/officeDocument/2006/relationships/slideLayout" Target="../slideLayouts/slideLayout2.xml"/><Relationship Id="rId6" Type="http://schemas.openxmlformats.org/officeDocument/2006/relationships/hyperlink" Target="https://censius.ai/blogs/dvc-vs-mlflow" TargetMode="External"/><Relationship Id="rId5" Type="http://schemas.openxmlformats.org/officeDocument/2006/relationships/hyperlink" Target="https://dvc.org/" TargetMode="External"/><Relationship Id="rId4" Type="http://schemas.openxmlformats.org/officeDocument/2006/relationships/hyperlink" Target="https://neptune.ai/blog/ml-model-registry"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medium.com/louis-dorard/architecture-of-a-real-world-machine-learning-system-795254bec646" TargetMode="External"/><Relationship Id="rId2" Type="http://schemas.openxmlformats.org/officeDocument/2006/relationships/hyperlink" Target="https://medium.com/@louisdorard/an-overview-of-ml-development-platforms-df953060b9a9"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youtube.com/watch?v=Us_C4RFOUrA&amp;t=17s" TargetMode="External"/><Relationship Id="rId2" Type="http://schemas.openxmlformats.org/officeDocument/2006/relationships/hyperlink" Target="https://www.youtube.com/playlist?list=PLIivdWyY5sqLS4lN75RPDEyBgTro_YX7x" TargetMode="External"/><Relationship Id="rId1" Type="http://schemas.openxmlformats.org/officeDocument/2006/relationships/slideLayout" Target="../slideLayouts/slideLayout2.xml"/><Relationship Id="rId5" Type="http://schemas.openxmlformats.org/officeDocument/2006/relationships/hyperlink" Target="https://www.youtube.com/watch?v=Iexch-lTD-I" TargetMode="External"/><Relationship Id="rId4" Type="http://schemas.openxmlformats.org/officeDocument/2006/relationships/hyperlink" Target="https://www.youtube.com/playlist?list=PL7WG7YrwYcnDBDuCkFbcyjnZQrdskFsBz" TargetMode="External"/></Relationships>
</file>

<file path=ppt/slides/_rels/slide108.xml.rels><?xml version="1.0" encoding="UTF-8" standalone="yes"?>
<Relationships xmlns="http://schemas.openxmlformats.org/package/2006/relationships"><Relationship Id="rId8" Type="http://schemas.openxmlformats.org/officeDocument/2006/relationships/hyperlink" Target="https://github.com/blue-yonder/tsfresh" TargetMode="External"/><Relationship Id="rId3" Type="http://schemas.openxmlformats.org/officeDocument/2006/relationships/hyperlink" Target="https://github.com/dolthub/dolt" TargetMode="External"/><Relationship Id="rId7" Type="http://schemas.openxmlformats.org/officeDocument/2006/relationships/hyperlink" Target="https://github.com/alteryx/featuretools" TargetMode="External"/><Relationship Id="rId2" Type="http://schemas.openxmlformats.org/officeDocument/2006/relationships/hyperlink" Target="https://lakefs.io/" TargetMode="External"/><Relationship Id="rId1" Type="http://schemas.openxmlformats.org/officeDocument/2006/relationships/slideLayout" Target="../slideLayouts/slideLayout4.xml"/><Relationship Id="rId6" Type="http://schemas.openxmlformats.org/officeDocument/2006/relationships/hyperlink" Target="https://github.com/feast-dev/feast" TargetMode="External"/><Relationship Id="rId5" Type="http://schemas.openxmlformats.org/officeDocument/2006/relationships/hyperlink" Target="https://github.com/cod3licious/autofeat" TargetMode="External"/><Relationship Id="rId4" Type="http://schemas.openxmlformats.org/officeDocument/2006/relationships/hyperlink" Target="https://dvc.org/" TargetMode="External"/><Relationship Id="rId9" Type="http://schemas.openxmlformats.org/officeDocument/2006/relationships/hyperlink" Target="https://madewithml.com/courses/mlops/labeling/"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VertaAI/modeldb" TargetMode="External"/><Relationship Id="rId2" Type="http://schemas.openxmlformats.org/officeDocument/2006/relationships/hyperlink" Target="https://github.com/guildai/guildai"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kubeflow/kubeflow" TargetMode="External"/><Relationship Id="rId7" Type="http://schemas.openxmlformats.org/officeDocument/2006/relationships/hyperlink" Target="https://github.com/grafana/grafana" TargetMode="External"/><Relationship Id="rId2" Type="http://schemas.openxmlformats.org/officeDocument/2006/relationships/hyperlink" Target="https://github.com/bentoml/BentoML" TargetMode="External"/><Relationship Id="rId1" Type="http://schemas.openxmlformats.org/officeDocument/2006/relationships/slideLayout" Target="../slideLayouts/slideLayout4.xml"/><Relationship Id="rId6" Type="http://schemas.openxmlformats.org/officeDocument/2006/relationships/hyperlink" Target="https://github.com/prometheus/prometheus" TargetMode="External"/><Relationship Id="rId5" Type="http://schemas.openxmlformats.org/officeDocument/2006/relationships/hyperlink" Target="https://github.com/evidentlyai/evidently" TargetMode="External"/><Relationship Id="rId4" Type="http://schemas.openxmlformats.org/officeDocument/2006/relationships/hyperlink" Target="https://github.com/SeldonIO/seldon-core"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cdn.statcdn.com/download/pdf/DigitalEconomyCompass2019.pdf"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info.algorithmia.com/hubfs/2019/Whitepapers/The-State-of-Enterprise-ML-2020/Algorithmia_2020_State_of_Enterprise_ML.pdf?utm_campaign=The%20Batch&amp;utm_source=hs_email&amp;utm_medium=email&amp;utm_content=80984419&amp;_hsenc=p2ANqtz--sz-e2gfqUeDvVSmjsXfvwOnLHB2ZkSdQsO1IRRAdnBIb0emf-JTh8NnwFxB-FeZberIw7_rI9ERTy8zFW8jvoTzjOfA&amp;_hsmi=80984419"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learning.oreilly.com/library/view/principles-of-data/9781491938911/"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heartexlabs/labelImg" TargetMode="External"/><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www.amazon.com/exec/obidos/ASIN/1439830037/acmorg-20"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learning.oreilly.com/library/view/hands-on-machine-learning/9781492032632/app02.html#project_checklist_appendix" TargetMode="External"/><Relationship Id="rId2" Type="http://schemas.openxmlformats.org/officeDocument/2006/relationships/hyperlink" Target="http://shop.oreilly.com/product/0636920049081.do"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docs.microsoft.com/en-us/azure/machine-learning/concept-automated-ml" TargetMode="External"/><Relationship Id="rId2" Type="http://schemas.openxmlformats.org/officeDocument/2006/relationships/hyperlink" Target="https://cloud.google.com/automl/"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pypi.org/project/SKompiler/"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dmg.org/pmml/pmml_examples/" TargetMode="External"/><Relationship Id="rId2" Type="http://schemas.openxmlformats.org/officeDocument/2006/relationships/hyperlink" Target="http://dmg.org/dmg-members.ht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dmg.org/pfa/docs/motivation/"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hyperlink" Target="https://github.com/onnx/tutorials#scoring-onnx-model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medium.com/tensorflow/introducing-tensorflow-federated-a4147aa20041"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err="1"/>
              <a:t>MLOps</a:t>
            </a:r>
            <a:endParaRPr lang="it-IT" dirty="0"/>
          </a:p>
        </p:txBody>
      </p:sp>
      <p:sp>
        <p:nvSpPr>
          <p:cNvPr id="4" name="Sottotitolo 2"/>
          <p:cNvSpPr>
            <a:spLocks noGrp="1"/>
          </p:cNvSpPr>
          <p:nvPr>
            <p:ph type="subTitle" idx="1"/>
          </p:nvPr>
        </p:nvSpPr>
        <p:spPr>
          <a:xfrm>
            <a:off x="2895600" y="3886200"/>
            <a:ext cx="6400800" cy="1752600"/>
          </a:xfrm>
        </p:spPr>
        <p:txBody>
          <a:bodyPr>
            <a:normAutofit/>
          </a:bodyPr>
          <a:lstStyle/>
          <a:p>
            <a:pPr algn="r"/>
            <a:r>
              <a:rPr lang="en-US" sz="1800" dirty="0" err="1"/>
              <a:t>Università</a:t>
            </a:r>
            <a:r>
              <a:rPr lang="en-US" sz="1800" dirty="0"/>
              <a:t> di Modena e Reggio Emilia</a:t>
            </a:r>
          </a:p>
          <a:p>
            <a:pPr algn="r"/>
            <a:r>
              <a:rPr lang="en-US" sz="1800" i="1" dirty="0"/>
              <a:t>Prof. Nicola Bicocchi (</a:t>
            </a:r>
            <a:r>
              <a:rPr lang="en-US" sz="1800" i="1" dirty="0" err="1"/>
              <a:t>nicola.bicocchi@unimore.it</a:t>
            </a:r>
            <a:r>
              <a:rPr lang="en-US" sz="1800" i="1" dirty="0"/>
              <a:t>)</a:t>
            </a:r>
          </a:p>
          <a:p>
            <a:pPr algn="r"/>
            <a:endParaRPr lang="en-US" sz="1800" dirty="0"/>
          </a:p>
          <a:p>
            <a:pPr algn="r"/>
            <a:endParaRPr lang="it-IT"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B6A59-E544-8D5F-C440-90202D8BBB19}"/>
              </a:ext>
            </a:extLst>
          </p:cNvPr>
          <p:cNvSpPr>
            <a:spLocks noGrp="1"/>
          </p:cNvSpPr>
          <p:nvPr>
            <p:ph type="title"/>
          </p:nvPr>
        </p:nvSpPr>
        <p:spPr/>
        <p:txBody>
          <a:bodyPr/>
          <a:lstStyle/>
          <a:p>
            <a:r>
              <a:rPr lang="en-GB" dirty="0"/>
              <a:t>Changing Anything Changes Everything (CACE)</a:t>
            </a:r>
            <a:endParaRPr lang="en-IT" dirty="0"/>
          </a:p>
        </p:txBody>
      </p:sp>
      <p:pic>
        <p:nvPicPr>
          <p:cNvPr id="6" name="Content Placeholder 5" descr="Diagram&#10;&#10;Description automatically generated">
            <a:extLst>
              <a:ext uri="{FF2B5EF4-FFF2-40B4-BE49-F238E27FC236}">
                <a16:creationId xmlns:a16="http://schemas.microsoft.com/office/drawing/2014/main" id="{3ADE440F-8211-907C-388B-EE673BE4C3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1315"/>
          <a:stretch/>
        </p:blipFill>
        <p:spPr>
          <a:xfrm>
            <a:off x="559438" y="1700808"/>
            <a:ext cx="11073124" cy="4281339"/>
          </a:xfrm>
        </p:spPr>
      </p:pic>
      <p:sp>
        <p:nvSpPr>
          <p:cNvPr id="4" name="Slide Number Placeholder 3">
            <a:extLst>
              <a:ext uri="{FF2B5EF4-FFF2-40B4-BE49-F238E27FC236}">
                <a16:creationId xmlns:a16="http://schemas.microsoft.com/office/drawing/2014/main" id="{09B5CD0C-5A81-7D26-DA71-2A525CCBF07F}"/>
              </a:ext>
            </a:extLst>
          </p:cNvPr>
          <p:cNvSpPr>
            <a:spLocks noGrp="1"/>
          </p:cNvSpPr>
          <p:nvPr>
            <p:ph type="sldNum" sz="quarter" idx="12"/>
          </p:nvPr>
        </p:nvSpPr>
        <p:spPr/>
        <p:txBody>
          <a:bodyPr/>
          <a:lstStyle/>
          <a:p>
            <a:fld id="{D2040F39-7941-49A4-B48D-F201B18B6351}" type="slidenum">
              <a:rPr lang="it-IT" smtClean="0"/>
              <a:pPr/>
              <a:t>10</a:t>
            </a:fld>
            <a:endParaRPr lang="it-IT" dirty="0"/>
          </a:p>
        </p:txBody>
      </p:sp>
    </p:spTree>
    <p:extLst>
      <p:ext uri="{BB962C8B-B14F-4D97-AF65-F5344CB8AC3E}">
        <p14:creationId xmlns:p14="http://schemas.microsoft.com/office/powerpoint/2010/main" val="22757515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Service Mesh</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100</a:t>
            </a:fld>
            <a:endParaRPr lang="it-IT" dirty="0"/>
          </a:p>
        </p:txBody>
      </p:sp>
    </p:spTree>
    <p:extLst>
      <p:ext uri="{BB962C8B-B14F-4D97-AF65-F5344CB8AC3E}">
        <p14:creationId xmlns:p14="http://schemas.microsoft.com/office/powerpoint/2010/main" val="28726650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BD209D1-62D4-2FA5-9C5D-EDC7EA0DAD5C}"/>
              </a:ext>
            </a:extLst>
          </p:cNvPr>
          <p:cNvSpPr>
            <a:spLocks noGrp="1"/>
          </p:cNvSpPr>
          <p:nvPr>
            <p:ph type="title"/>
          </p:nvPr>
        </p:nvSpPr>
        <p:spPr/>
        <p:txBody>
          <a:bodyPr/>
          <a:lstStyle/>
          <a:p>
            <a:endParaRPr lang="en-IT"/>
          </a:p>
        </p:txBody>
      </p:sp>
      <p:sp>
        <p:nvSpPr>
          <p:cNvPr id="7" name="Content Placeholder 6">
            <a:extLst>
              <a:ext uri="{FF2B5EF4-FFF2-40B4-BE49-F238E27FC236}">
                <a16:creationId xmlns:a16="http://schemas.microsoft.com/office/drawing/2014/main" id="{D310F3EF-E340-4E90-1F6D-73C48622F9F6}"/>
              </a:ext>
            </a:extLst>
          </p:cNvPr>
          <p:cNvSpPr>
            <a:spLocks noGrp="1"/>
          </p:cNvSpPr>
          <p:nvPr>
            <p:ph idx="1"/>
          </p:nvPr>
        </p:nvSpPr>
        <p:spPr/>
        <p:txBody>
          <a:bodyPr/>
          <a:lstStyle/>
          <a:p>
            <a:r>
              <a:rPr lang="en-IT" dirty="0"/>
              <a:t>Service meshes?!!?</a:t>
            </a:r>
          </a:p>
          <a:p>
            <a:r>
              <a:rPr lang="en-IT" dirty="0"/>
              <a:t>Direct connections vs service mesh</a:t>
            </a:r>
          </a:p>
          <a:p>
            <a:endParaRPr lang="en-IT" dirty="0"/>
          </a:p>
          <a:p>
            <a:pPr marL="0" indent="0">
              <a:buNone/>
            </a:pPr>
            <a:r>
              <a:rPr lang="en-GB" dirty="0"/>
              <a:t>Apache Kafka, Kubernetes, Envoy, Istio, </a:t>
            </a:r>
            <a:r>
              <a:rPr lang="en-GB" dirty="0" err="1"/>
              <a:t>Linkerd</a:t>
            </a:r>
            <a:endParaRPr lang="en-GB" dirty="0"/>
          </a:p>
          <a:p>
            <a:pPr marL="0" indent="0">
              <a:buNone/>
            </a:pPr>
            <a:endParaRPr lang="en-GB" dirty="0"/>
          </a:p>
          <a:p>
            <a:pPr marL="0" indent="0">
              <a:buNone/>
            </a:pPr>
            <a:endParaRPr lang="en-IT" dirty="0"/>
          </a:p>
        </p:txBody>
      </p:sp>
      <p:sp>
        <p:nvSpPr>
          <p:cNvPr id="5" name="Slide Number Placeholder 4">
            <a:extLst>
              <a:ext uri="{FF2B5EF4-FFF2-40B4-BE49-F238E27FC236}">
                <a16:creationId xmlns:a16="http://schemas.microsoft.com/office/drawing/2014/main" id="{7FBB4EFC-78D4-7BC0-CE0B-3D1ABCBB3E32}"/>
              </a:ext>
            </a:extLst>
          </p:cNvPr>
          <p:cNvSpPr>
            <a:spLocks noGrp="1"/>
          </p:cNvSpPr>
          <p:nvPr>
            <p:ph type="sldNum" sz="quarter" idx="12"/>
          </p:nvPr>
        </p:nvSpPr>
        <p:spPr/>
        <p:txBody>
          <a:bodyPr/>
          <a:lstStyle/>
          <a:p>
            <a:fld id="{D2040F39-7941-49A4-B48D-F201B18B6351}" type="slidenum">
              <a:rPr lang="it-IT" smtClean="0"/>
              <a:pPr/>
              <a:t>101</a:t>
            </a:fld>
            <a:endParaRPr lang="it-IT" dirty="0"/>
          </a:p>
        </p:txBody>
      </p:sp>
    </p:spTree>
    <p:extLst>
      <p:ext uri="{BB962C8B-B14F-4D97-AF65-F5344CB8AC3E}">
        <p14:creationId xmlns:p14="http://schemas.microsoft.com/office/powerpoint/2010/main" val="74860111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ED25-83F0-A363-662B-66C62E936555}"/>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4AE9E5BD-287E-D7E6-6A64-AFC32B08EB20}"/>
              </a:ext>
            </a:extLst>
          </p:cNvPr>
          <p:cNvSpPr>
            <a:spLocks noGrp="1"/>
          </p:cNvSpPr>
          <p:nvPr>
            <p:ph idx="1"/>
          </p:nvPr>
        </p:nvSpPr>
        <p:spPr/>
        <p:txBody>
          <a:bodyPr/>
          <a:lstStyle/>
          <a:p>
            <a:r>
              <a:rPr lang="en-GB" dirty="0"/>
              <a:t>K</a:t>
            </a:r>
            <a:r>
              <a:rPr lang="en-IT" dirty="0"/>
              <a:t>ubeflow (Pipelines/Versioning)</a:t>
            </a:r>
          </a:p>
        </p:txBody>
      </p:sp>
      <p:sp>
        <p:nvSpPr>
          <p:cNvPr id="4" name="Slide Number Placeholder 3">
            <a:extLst>
              <a:ext uri="{FF2B5EF4-FFF2-40B4-BE49-F238E27FC236}">
                <a16:creationId xmlns:a16="http://schemas.microsoft.com/office/drawing/2014/main" id="{1366A730-0515-F31B-D097-8C4082D5A2B2}"/>
              </a:ext>
            </a:extLst>
          </p:cNvPr>
          <p:cNvSpPr>
            <a:spLocks noGrp="1"/>
          </p:cNvSpPr>
          <p:nvPr>
            <p:ph type="sldNum" sz="quarter" idx="12"/>
          </p:nvPr>
        </p:nvSpPr>
        <p:spPr/>
        <p:txBody>
          <a:bodyPr/>
          <a:lstStyle/>
          <a:p>
            <a:fld id="{D2040F39-7941-49A4-B48D-F201B18B6351}" type="slidenum">
              <a:rPr lang="it-IT" smtClean="0"/>
              <a:pPr/>
              <a:t>102</a:t>
            </a:fld>
            <a:endParaRPr lang="it-IT" dirty="0"/>
          </a:p>
        </p:txBody>
      </p:sp>
    </p:spTree>
    <p:extLst>
      <p:ext uri="{BB962C8B-B14F-4D97-AF65-F5344CB8AC3E}">
        <p14:creationId xmlns:p14="http://schemas.microsoft.com/office/powerpoint/2010/main" val="7829521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1DA55-50F5-60BA-BA6E-0C00FE1A1126}"/>
              </a:ext>
            </a:extLst>
          </p:cNvPr>
          <p:cNvSpPr>
            <a:spLocks noGrp="1"/>
          </p:cNvSpPr>
          <p:nvPr>
            <p:ph type="title"/>
          </p:nvPr>
        </p:nvSpPr>
        <p:spPr/>
        <p:txBody>
          <a:bodyPr/>
          <a:lstStyle/>
          <a:p>
            <a:endParaRPr lang="en-IT"/>
          </a:p>
        </p:txBody>
      </p:sp>
      <p:sp>
        <p:nvSpPr>
          <p:cNvPr id="3" name="Content Placeholder 2">
            <a:extLst>
              <a:ext uri="{FF2B5EF4-FFF2-40B4-BE49-F238E27FC236}">
                <a16:creationId xmlns:a16="http://schemas.microsoft.com/office/drawing/2014/main" id="{0B7DD7FC-96DC-5B50-3CF8-C772D9DF1C79}"/>
              </a:ext>
            </a:extLst>
          </p:cNvPr>
          <p:cNvSpPr>
            <a:spLocks noGrp="1"/>
          </p:cNvSpPr>
          <p:nvPr>
            <p:ph idx="1"/>
          </p:nvPr>
        </p:nvSpPr>
        <p:spPr/>
        <p:txBody>
          <a:bodyPr/>
          <a:lstStyle/>
          <a:p>
            <a:r>
              <a:rPr lang="en-GB" dirty="0"/>
              <a:t>Machine Learning Model Serving Overview (Seldon Core, </a:t>
            </a:r>
            <a:r>
              <a:rPr lang="en-GB" dirty="0" err="1"/>
              <a:t>KFServing</a:t>
            </a:r>
            <a:r>
              <a:rPr lang="en-GB" dirty="0"/>
              <a:t>, </a:t>
            </a:r>
            <a:r>
              <a:rPr lang="en-GB" dirty="0" err="1"/>
              <a:t>BentoML</a:t>
            </a:r>
            <a:r>
              <a:rPr lang="en-GB" dirty="0"/>
              <a:t>, </a:t>
            </a:r>
            <a:r>
              <a:rPr lang="en-GB" dirty="0" err="1"/>
              <a:t>MLFlow</a:t>
            </a:r>
            <a:r>
              <a:rPr lang="en-GB" dirty="0"/>
              <a:t>)</a:t>
            </a:r>
          </a:p>
          <a:p>
            <a:r>
              <a:rPr lang="en-GB" dirty="0"/>
              <a:t>https://</a:t>
            </a:r>
            <a:r>
              <a:rPr lang="en-GB" dirty="0" err="1"/>
              <a:t>medium.com</a:t>
            </a:r>
            <a:r>
              <a:rPr lang="en-GB" dirty="0"/>
              <a:t>/everything-full-stack/machine-learning-model-serving-overview-c01a6aa3e823#:~:text=A%20notable%20difference%20between%20the,ROUTERS%2C%20COMBINER%2C%20and%20TRANSFORMERS. </a:t>
            </a:r>
          </a:p>
          <a:p>
            <a:r>
              <a:rPr lang="en-GB" dirty="0"/>
              <a:t>Triton</a:t>
            </a:r>
          </a:p>
          <a:p>
            <a:endParaRPr lang="en-IT" dirty="0"/>
          </a:p>
        </p:txBody>
      </p:sp>
      <p:sp>
        <p:nvSpPr>
          <p:cNvPr id="4" name="Slide Number Placeholder 3">
            <a:extLst>
              <a:ext uri="{FF2B5EF4-FFF2-40B4-BE49-F238E27FC236}">
                <a16:creationId xmlns:a16="http://schemas.microsoft.com/office/drawing/2014/main" id="{2AC26C88-D4AF-5300-4485-BFD4E265A75C}"/>
              </a:ext>
            </a:extLst>
          </p:cNvPr>
          <p:cNvSpPr>
            <a:spLocks noGrp="1"/>
          </p:cNvSpPr>
          <p:nvPr>
            <p:ph type="sldNum" sz="quarter" idx="12"/>
          </p:nvPr>
        </p:nvSpPr>
        <p:spPr/>
        <p:txBody>
          <a:bodyPr/>
          <a:lstStyle/>
          <a:p>
            <a:fld id="{D2040F39-7941-49A4-B48D-F201B18B6351}" type="slidenum">
              <a:rPr lang="it-IT" smtClean="0"/>
              <a:pPr/>
              <a:t>103</a:t>
            </a:fld>
            <a:endParaRPr lang="it-IT" dirty="0"/>
          </a:p>
        </p:txBody>
      </p:sp>
    </p:spTree>
    <p:extLst>
      <p:ext uri="{BB962C8B-B14F-4D97-AF65-F5344CB8AC3E}">
        <p14:creationId xmlns:p14="http://schemas.microsoft.com/office/powerpoint/2010/main" val="11078025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References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104</a:t>
            </a:fld>
            <a:endParaRPr lang="it-IT" dirty="0"/>
          </a:p>
        </p:txBody>
      </p:sp>
    </p:spTree>
    <p:extLst>
      <p:ext uri="{BB962C8B-B14F-4D97-AF65-F5344CB8AC3E}">
        <p14:creationId xmlns:p14="http://schemas.microsoft.com/office/powerpoint/2010/main" val="809708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WWW</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400" dirty="0">
                <a:hlinkClick r:id="rId2"/>
              </a:rPr>
              <a:t>https://ml-ops.org/</a:t>
            </a:r>
          </a:p>
          <a:p>
            <a:r>
              <a:rPr lang="en-GB" sz="2400" dirty="0">
                <a:hlinkClick r:id="rId2"/>
              </a:rPr>
              <a:t>https://github.com/EthicalML/awesome-production-machine-learning</a:t>
            </a:r>
            <a:endParaRPr lang="en-GB" sz="2400" dirty="0"/>
          </a:p>
          <a:p>
            <a:r>
              <a:rPr lang="en-GB" sz="2400" dirty="0">
                <a:hlinkClick r:id="rId3"/>
              </a:rPr>
              <a:t>https://ml-architects.ch/blog_posts/observability_mlops.html</a:t>
            </a:r>
            <a:endParaRPr lang="en-GB" sz="2400" dirty="0"/>
          </a:p>
          <a:p>
            <a:r>
              <a:rPr lang="en-GB" sz="2400" dirty="0">
                <a:hlinkClick r:id="rId4"/>
              </a:rPr>
              <a:t>https://neptune.ai/blog/ml-model-registry</a:t>
            </a:r>
            <a:endParaRPr lang="en-GB" sz="2400" dirty="0"/>
          </a:p>
          <a:p>
            <a:r>
              <a:rPr lang="en-GB" sz="2400" dirty="0"/>
              <a:t>https://</a:t>
            </a:r>
            <a:r>
              <a:rPr lang="en-GB" sz="2400" dirty="0" err="1"/>
              <a:t>neptune.ai</a:t>
            </a:r>
            <a:r>
              <a:rPr lang="en-GB" sz="2400" dirty="0"/>
              <a:t>/blog/packaging-ml-models</a:t>
            </a:r>
          </a:p>
          <a:p>
            <a:r>
              <a:rPr lang="en-GB" sz="2400" dirty="0">
                <a:hlinkClick r:id="rId5"/>
              </a:rPr>
              <a:t>https://dvc.org/</a:t>
            </a:r>
            <a:endParaRPr lang="en-GB" sz="2400" dirty="0"/>
          </a:p>
          <a:p>
            <a:r>
              <a:rPr lang="en-GB" sz="2400" dirty="0">
                <a:hlinkClick r:id="rId6"/>
              </a:rPr>
              <a:t>https://censius.ai/blogs/dvc-vs-mlflow</a:t>
            </a:r>
            <a:endParaRPr lang="en-GB" sz="2400" dirty="0"/>
          </a:p>
          <a:p>
            <a:r>
              <a:rPr lang="en-GB" sz="2400" dirty="0">
                <a:hlinkClick r:id="rId7"/>
              </a:rPr>
              <a:t>https://www.openml.org/</a:t>
            </a:r>
            <a:endParaRPr lang="en-GB" sz="2400" dirty="0"/>
          </a:p>
          <a:p>
            <a:r>
              <a:rPr lang="en-GB" sz="2400" dirty="0"/>
              <a:t>https://</a:t>
            </a:r>
            <a:r>
              <a:rPr lang="en-GB" sz="2400" dirty="0" err="1"/>
              <a:t>huyenchip.com</a:t>
            </a:r>
            <a:r>
              <a:rPr lang="en-GB" sz="2400" dirty="0"/>
              <a:t>/</a:t>
            </a:r>
            <a:r>
              <a:rPr lang="en-GB" sz="2400" dirty="0" err="1"/>
              <a:t>mlops</a:t>
            </a:r>
            <a:r>
              <a:rPr lang="en-GB" sz="2400" dirty="0"/>
              <a:t>/</a:t>
            </a:r>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105</a:t>
            </a:fld>
            <a:endParaRPr lang="it-IT" dirty="0"/>
          </a:p>
        </p:txBody>
      </p:sp>
    </p:spTree>
    <p:extLst>
      <p:ext uri="{BB962C8B-B14F-4D97-AF65-F5344CB8AC3E}">
        <p14:creationId xmlns:p14="http://schemas.microsoft.com/office/powerpoint/2010/main" val="40988259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WWW</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000" dirty="0">
                <a:hlinkClick r:id="rId2"/>
              </a:rPr>
              <a:t>https://medium.com/@louisdorard/an-overview-of-ml-development-platforms-df953060b9a9</a:t>
            </a:r>
            <a:endParaRPr lang="en-GB" sz="2000" dirty="0"/>
          </a:p>
          <a:p>
            <a:r>
              <a:rPr lang="en-GB" sz="2000" dirty="0">
                <a:hlinkClick r:id="rId3"/>
              </a:rPr>
              <a:t>https://medium.com/louis-dorard/architecture-of-a-real-world-machine-learning-system-795254bec646</a:t>
            </a:r>
            <a:endParaRPr lang="en-GB" sz="2000" dirty="0"/>
          </a:p>
          <a:p>
            <a:r>
              <a:rPr lang="en-GB" sz="2000" dirty="0"/>
              <a:t>https://</a:t>
            </a:r>
            <a:r>
              <a:rPr lang="en-GB" sz="2000" dirty="0" err="1"/>
              <a:t>neptune.ai</a:t>
            </a:r>
            <a:r>
              <a:rPr lang="en-GB" sz="2000" dirty="0"/>
              <a:t>/blog/mlops-10-best-practices</a:t>
            </a:r>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106</a:t>
            </a:fld>
            <a:endParaRPr lang="it-IT" dirty="0"/>
          </a:p>
        </p:txBody>
      </p:sp>
    </p:spTree>
    <p:extLst>
      <p:ext uri="{BB962C8B-B14F-4D97-AF65-F5344CB8AC3E}">
        <p14:creationId xmlns:p14="http://schemas.microsoft.com/office/powerpoint/2010/main" val="35527335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lstStyle/>
          <a:p>
            <a:r>
              <a:rPr lang="en-IT" dirty="0"/>
              <a:t>YouTube</a:t>
            </a:r>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sz="2000" dirty="0">
                <a:hlinkClick r:id="rId2"/>
              </a:rPr>
              <a:t>https://www.youtube.com/playlist?list=PLIivdWyY5sqLS4lN75RPDEyBgTro_YX7x</a:t>
            </a:r>
            <a:r>
              <a:rPr lang="en-GB" sz="2000" dirty="0"/>
              <a:t> (Kubeflow)</a:t>
            </a:r>
          </a:p>
          <a:p>
            <a:r>
              <a:rPr lang="en-GB" sz="2000" dirty="0">
                <a:hlinkClick r:id="rId3"/>
              </a:rPr>
              <a:t>https://www.youtube.com/watch?v=Us_C4RFOUrA&amp;t=17s</a:t>
            </a:r>
            <a:r>
              <a:rPr lang="en-GB" sz="2000" dirty="0"/>
              <a:t> Microservice Architectures with Apache Kafka, Kubernetes and Service Mesh (Envoy, Istio, </a:t>
            </a:r>
            <a:r>
              <a:rPr lang="en-GB" sz="2000" dirty="0" err="1"/>
              <a:t>Linkerd</a:t>
            </a:r>
            <a:r>
              <a:rPr lang="en-GB" sz="2000" dirty="0"/>
              <a:t>)</a:t>
            </a:r>
          </a:p>
          <a:p>
            <a:r>
              <a:rPr lang="en-GB" sz="2000" dirty="0">
                <a:hlinkClick r:id="rId4"/>
              </a:rPr>
              <a:t>https://www.youtube.com/playlist?list=PL7WG7YrwYcnDBDuCkFbcyjnZQrdskFsBz</a:t>
            </a:r>
            <a:r>
              <a:rPr lang="en-GB" sz="2000" dirty="0"/>
              <a:t> (</a:t>
            </a:r>
            <a:r>
              <a:rPr lang="en-GB" sz="2000" dirty="0" err="1"/>
              <a:t>MLOps</a:t>
            </a:r>
            <a:r>
              <a:rPr lang="en-GB" sz="2000" dirty="0"/>
              <a:t> Tutorials)</a:t>
            </a:r>
          </a:p>
          <a:p>
            <a:r>
              <a:rPr lang="en-GB" sz="2000" dirty="0">
                <a:hlinkClick r:id="rId5"/>
              </a:rPr>
              <a:t>https://www.youtube.com/watch?v=Iexch-lTD-I</a:t>
            </a:r>
            <a:r>
              <a:rPr lang="en-GB" sz="2000" dirty="0"/>
              <a:t> (From data to AI with the Machine Learning Canvas - Louis </a:t>
            </a:r>
            <a:r>
              <a:rPr lang="en-GB" sz="2000" dirty="0" err="1"/>
              <a:t>Dorard</a:t>
            </a:r>
            <a:r>
              <a:rPr lang="en-GB" sz="2000" dirty="0"/>
              <a:t> (PAPIs))</a:t>
            </a:r>
            <a:endParaRPr lang="en-IT" sz="20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107</a:t>
            </a:fld>
            <a:endParaRPr lang="it-IT" dirty="0"/>
          </a:p>
        </p:txBody>
      </p:sp>
    </p:spTree>
    <p:extLst>
      <p:ext uri="{BB962C8B-B14F-4D97-AF65-F5344CB8AC3E}">
        <p14:creationId xmlns:p14="http://schemas.microsoft.com/office/powerpoint/2010/main" val="36999835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(Data Management)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2400" dirty="0"/>
              <a:t>Versioning</a:t>
            </a:r>
          </a:p>
          <a:p>
            <a:pPr lvl="1"/>
            <a:r>
              <a:rPr lang="en-GB" sz="2000" dirty="0">
                <a:hlinkClick r:id="rId2"/>
              </a:rPr>
              <a:t>https://lakefs.io/</a:t>
            </a:r>
            <a:endParaRPr lang="en-GB" sz="2000" dirty="0"/>
          </a:p>
          <a:p>
            <a:pPr lvl="1"/>
            <a:r>
              <a:rPr lang="en-GB" sz="2000" dirty="0">
                <a:hlinkClick r:id="rId3"/>
              </a:rPr>
              <a:t>https://github.com/dolthub/dolt</a:t>
            </a:r>
            <a:endParaRPr lang="en-GB" sz="2000" dirty="0"/>
          </a:p>
          <a:p>
            <a:pPr lvl="1"/>
            <a:r>
              <a:rPr lang="en-GB" sz="2000" dirty="0">
                <a:hlinkClick r:id="rId4"/>
              </a:rPr>
              <a:t>https://dvc.org/</a:t>
            </a:r>
            <a:endParaRPr lang="en-GB" sz="2000" dirty="0"/>
          </a:p>
          <a:p>
            <a:pPr lvl="1"/>
            <a:r>
              <a:rPr lang="en-GB" sz="2000" dirty="0"/>
              <a:t>https://</a:t>
            </a:r>
            <a:r>
              <a:rPr lang="en-GB" sz="2000" dirty="0" err="1"/>
              <a:t>qri.io</a:t>
            </a:r>
            <a:r>
              <a:rPr lang="en-GB" sz="2000" dirty="0"/>
              <a:t>/</a:t>
            </a:r>
          </a:p>
          <a:p>
            <a:endParaRPr lang="en-GB" sz="2400" dirty="0"/>
          </a:p>
          <a:p>
            <a:r>
              <a:rPr lang="en-GB" sz="2400" dirty="0"/>
              <a:t>Feature Engineering</a:t>
            </a:r>
          </a:p>
          <a:p>
            <a:pPr lvl="1"/>
            <a:r>
              <a:rPr lang="en-GB" sz="1800" dirty="0">
                <a:hlinkClick r:id="rId5"/>
              </a:rPr>
              <a:t>https://github.com/cod3licious/autofeat</a:t>
            </a:r>
            <a:endParaRPr lang="en-GB" sz="1800" dirty="0"/>
          </a:p>
          <a:p>
            <a:pPr lvl="1"/>
            <a:r>
              <a:rPr lang="en-GB" sz="1800" dirty="0">
                <a:hlinkClick r:id="rId6"/>
              </a:rPr>
              <a:t>https://github.com/feast-dev/feast</a:t>
            </a:r>
            <a:endParaRPr lang="en-GB" sz="1800" dirty="0"/>
          </a:p>
          <a:p>
            <a:pPr lvl="1"/>
            <a:r>
              <a:rPr lang="en-GB" sz="1800" dirty="0">
                <a:hlinkClick r:id="rId7"/>
              </a:rPr>
              <a:t>https://github.com/alteryx/featuretools</a:t>
            </a:r>
            <a:endParaRPr lang="en-GB" sz="1800" dirty="0"/>
          </a:p>
          <a:p>
            <a:pPr lvl="1"/>
            <a:r>
              <a:rPr lang="en-GB" sz="1800" dirty="0">
                <a:hlinkClick r:id="rId8"/>
              </a:rPr>
              <a:t>https://github.com/blue-yonder/tsfresh</a:t>
            </a:r>
            <a:endParaRPr lang="en-GB" sz="1800" dirty="0"/>
          </a:p>
          <a:p>
            <a:endParaRPr lang="en-GB" sz="2800" dirty="0"/>
          </a:p>
          <a:p>
            <a:endParaRPr lang="en-GB" sz="2800" dirty="0"/>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r>
              <a:rPr lang="en-GB" sz="2400" dirty="0"/>
              <a:t>Labelling</a:t>
            </a:r>
          </a:p>
          <a:p>
            <a:pPr lvl="1"/>
            <a:r>
              <a:rPr lang="en-GB" sz="2000" dirty="0"/>
              <a:t>https://</a:t>
            </a:r>
            <a:r>
              <a:rPr lang="en-GB" sz="2000" dirty="0" err="1"/>
              <a:t>github.com</a:t>
            </a:r>
            <a:r>
              <a:rPr lang="en-GB" sz="2000" dirty="0"/>
              <a:t>/</a:t>
            </a:r>
            <a:r>
              <a:rPr lang="en-GB" sz="2000" dirty="0" err="1"/>
              <a:t>nlplab</a:t>
            </a:r>
            <a:r>
              <a:rPr lang="en-GB" sz="2000" dirty="0"/>
              <a:t>/brat</a:t>
            </a:r>
          </a:p>
          <a:p>
            <a:pPr lvl="1"/>
            <a:r>
              <a:rPr lang="en-GB" sz="2000" dirty="0"/>
              <a:t>https://</a:t>
            </a:r>
            <a:r>
              <a:rPr lang="en-GB" sz="2000" dirty="0" err="1"/>
              <a:t>github.com</a:t>
            </a:r>
            <a:r>
              <a:rPr lang="en-GB" sz="2000" dirty="0"/>
              <a:t>/</a:t>
            </a:r>
            <a:r>
              <a:rPr lang="en-GB" sz="2000" dirty="0" err="1"/>
              <a:t>heartexlabs</a:t>
            </a:r>
            <a:r>
              <a:rPr lang="en-GB" sz="2000" dirty="0"/>
              <a:t>/</a:t>
            </a:r>
            <a:r>
              <a:rPr lang="en-GB" sz="2000" dirty="0" err="1"/>
              <a:t>labelImg</a:t>
            </a:r>
            <a:endParaRPr lang="en-GB" sz="2000" dirty="0"/>
          </a:p>
          <a:p>
            <a:pPr lvl="1"/>
            <a:r>
              <a:rPr lang="en-GB" sz="2000" dirty="0"/>
              <a:t>https://</a:t>
            </a:r>
            <a:r>
              <a:rPr lang="en-GB" sz="2000" dirty="0" err="1"/>
              <a:t>github.com</a:t>
            </a:r>
            <a:r>
              <a:rPr lang="en-GB" sz="2000" dirty="0"/>
              <a:t>/</a:t>
            </a:r>
            <a:r>
              <a:rPr lang="en-GB" sz="2000" dirty="0" err="1"/>
              <a:t>midas</a:t>
            </a:r>
            <a:r>
              <a:rPr lang="en-GB" sz="2000" dirty="0"/>
              <a:t>-research/</a:t>
            </a:r>
            <a:r>
              <a:rPr lang="en-GB" sz="2000" dirty="0" err="1"/>
              <a:t>audino</a:t>
            </a:r>
            <a:endParaRPr lang="en-GB" sz="2000" dirty="0"/>
          </a:p>
          <a:p>
            <a:pPr lvl="1"/>
            <a:r>
              <a:rPr lang="en-GB" sz="2000" dirty="0">
                <a:hlinkClick r:id="rId9"/>
              </a:rPr>
              <a:t>https://madewithml.com/courses/mlops/labeling/</a:t>
            </a:r>
            <a:endParaRPr lang="en-GB" sz="2000" dirty="0"/>
          </a:p>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108</a:t>
            </a:fld>
            <a:endParaRPr lang="it-IT" dirty="0"/>
          </a:p>
        </p:txBody>
      </p:sp>
    </p:spTree>
    <p:extLst>
      <p:ext uri="{BB962C8B-B14F-4D97-AF65-F5344CB8AC3E}">
        <p14:creationId xmlns:p14="http://schemas.microsoft.com/office/powerpoint/2010/main" val="398551385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a:t>
            </a:r>
            <a:r>
              <a:rPr lang="en-GB" dirty="0" err="1"/>
              <a:t>Modeling</a:t>
            </a:r>
            <a:r>
              <a:rPr lang="en-GB" dirty="0"/>
              <a:t>)</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2400" dirty="0"/>
              <a:t>Experiment Tracking</a:t>
            </a:r>
          </a:p>
          <a:p>
            <a:pPr lvl="1"/>
            <a:r>
              <a:rPr lang="en-GB" sz="1800" dirty="0">
                <a:hlinkClick r:id="rId2"/>
              </a:rPr>
              <a:t>https://github.com/guildai/guildai</a:t>
            </a:r>
            <a:endParaRPr lang="en-GB" sz="1800" dirty="0"/>
          </a:p>
          <a:p>
            <a:pPr lvl="1"/>
            <a:r>
              <a:rPr lang="en-GB" sz="1800" dirty="0">
                <a:hlinkClick r:id="rId3"/>
              </a:rPr>
              <a:t>https://github.com/VertaAI/modeldb</a:t>
            </a:r>
            <a:endParaRPr lang="en-GB" sz="1800" dirty="0"/>
          </a:p>
          <a:p>
            <a:pPr lvl="1"/>
            <a:r>
              <a:rPr lang="en-GB" sz="1800" dirty="0"/>
              <a:t>https://</a:t>
            </a:r>
            <a:r>
              <a:rPr lang="en-GB" sz="1800" dirty="0" err="1"/>
              <a:t>github.com</a:t>
            </a:r>
            <a:r>
              <a:rPr lang="en-GB" sz="1800" dirty="0"/>
              <a:t>/</a:t>
            </a:r>
            <a:r>
              <a:rPr lang="en-GB" sz="1800" dirty="0" err="1"/>
              <a:t>tensorflow</a:t>
            </a:r>
            <a:r>
              <a:rPr lang="en-GB" sz="1800" dirty="0"/>
              <a:t>/</a:t>
            </a:r>
            <a:r>
              <a:rPr lang="en-GB" sz="1800" dirty="0" err="1"/>
              <a:t>tensorboard</a:t>
            </a:r>
            <a:endParaRPr lang="en-GB" sz="1800" dirty="0"/>
          </a:p>
          <a:p>
            <a:pPr marL="0" indent="0">
              <a:buNone/>
            </a:pPr>
            <a:endParaRPr lang="en-GB" sz="2800" dirty="0"/>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r>
              <a:rPr lang="en-GB" dirty="0"/>
              <a:t>Hyperparameter Optimization</a:t>
            </a:r>
            <a:endParaRPr lang="en-GB" sz="2400" dirty="0"/>
          </a:p>
          <a:p>
            <a:pPr lvl="1"/>
            <a:r>
              <a:rPr lang="en-GB" sz="2000" dirty="0"/>
              <a:t>https://</a:t>
            </a:r>
            <a:r>
              <a:rPr lang="en-GB" sz="2000" dirty="0" err="1"/>
              <a:t>github.com</a:t>
            </a:r>
            <a:r>
              <a:rPr lang="en-GB" sz="2000" dirty="0"/>
              <a:t>/</a:t>
            </a:r>
            <a:r>
              <a:rPr lang="en-GB" sz="2000" dirty="0" err="1"/>
              <a:t>optuna</a:t>
            </a:r>
            <a:r>
              <a:rPr lang="en-GB" sz="2000" dirty="0"/>
              <a:t>/</a:t>
            </a:r>
            <a:r>
              <a:rPr lang="en-GB" sz="2000" dirty="0" err="1"/>
              <a:t>optuna</a:t>
            </a:r>
            <a:endParaRPr lang="en-GB" sz="2000" dirty="0"/>
          </a:p>
          <a:p>
            <a:pPr lvl="1"/>
            <a:r>
              <a:rPr lang="en-GB" sz="2000" dirty="0"/>
              <a:t>https://</a:t>
            </a:r>
            <a:r>
              <a:rPr lang="en-GB" sz="2000" dirty="0" err="1"/>
              <a:t>github.com</a:t>
            </a:r>
            <a:r>
              <a:rPr lang="en-GB" sz="2000" dirty="0"/>
              <a:t>/google/vizier</a:t>
            </a:r>
          </a:p>
          <a:p>
            <a:pPr lvl="1"/>
            <a:r>
              <a:rPr lang="en-GB" sz="2000" dirty="0"/>
              <a:t>https://</a:t>
            </a:r>
            <a:r>
              <a:rPr lang="en-GB" sz="2000" dirty="0" err="1"/>
              <a:t>github.com</a:t>
            </a:r>
            <a:r>
              <a:rPr lang="en-GB" sz="2000" dirty="0"/>
              <a:t>/</a:t>
            </a:r>
            <a:r>
              <a:rPr lang="en-GB" sz="2000" dirty="0" err="1"/>
              <a:t>autonomio</a:t>
            </a:r>
            <a:r>
              <a:rPr lang="en-GB" sz="2000" dirty="0"/>
              <a:t>/</a:t>
            </a:r>
            <a:r>
              <a:rPr lang="en-GB" sz="2000" dirty="0" err="1"/>
              <a:t>talos</a:t>
            </a:r>
            <a:endParaRPr lang="en-GB" sz="2000" dirty="0"/>
          </a:p>
          <a:p>
            <a:pPr lvl="1"/>
            <a:r>
              <a:rPr lang="en-GB" sz="2000" dirty="0"/>
              <a:t>http://</a:t>
            </a:r>
            <a:r>
              <a:rPr lang="en-GB" sz="2000" dirty="0" err="1"/>
              <a:t>hyperopt.github.io</a:t>
            </a:r>
            <a:r>
              <a:rPr lang="en-GB" sz="2000" dirty="0"/>
              <a:t>/</a:t>
            </a:r>
            <a:r>
              <a:rPr lang="en-GB" sz="2000" dirty="0" err="1"/>
              <a:t>hyperopt</a:t>
            </a:r>
            <a:r>
              <a:rPr lang="en-GB" sz="2000" dirty="0"/>
              <a:t>/</a:t>
            </a:r>
          </a:p>
          <a:p>
            <a:pPr lvl="1"/>
            <a:r>
              <a:rPr lang="en-GB" sz="2000" dirty="0"/>
              <a:t>https://scikit-</a:t>
            </a:r>
            <a:r>
              <a:rPr lang="en-GB" sz="2000" dirty="0" err="1"/>
              <a:t>optimize.github.io</a:t>
            </a:r>
            <a:r>
              <a:rPr lang="en-GB" sz="2000" dirty="0"/>
              <a:t>/stable/</a:t>
            </a:r>
          </a:p>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109</a:t>
            </a:fld>
            <a:endParaRPr lang="it-IT" dirty="0"/>
          </a:p>
        </p:txBody>
      </p:sp>
    </p:spTree>
    <p:extLst>
      <p:ext uri="{BB962C8B-B14F-4D97-AF65-F5344CB8AC3E}">
        <p14:creationId xmlns:p14="http://schemas.microsoft.com/office/powerpoint/2010/main" val="1485332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3" name="Content Placeholder 2">
            <a:extLst>
              <a:ext uri="{FF2B5EF4-FFF2-40B4-BE49-F238E27FC236}">
                <a16:creationId xmlns:a16="http://schemas.microsoft.com/office/drawing/2014/main" id="{E394F342-7130-D4A9-B468-079AD0548EE2}"/>
              </a:ext>
            </a:extLst>
          </p:cNvPr>
          <p:cNvSpPr>
            <a:spLocks noGrp="1"/>
          </p:cNvSpPr>
          <p:nvPr>
            <p:ph idx="1"/>
          </p:nvPr>
        </p:nvSpPr>
        <p:spPr/>
        <p:txBody>
          <a:bodyPr>
            <a:normAutofit/>
          </a:bodyPr>
          <a:lstStyle/>
          <a:p>
            <a:r>
              <a:rPr lang="en-GB" sz="2800" i="1" dirty="0"/>
              <a:t>“The extension of the DevOps methodology to include Machine Learning and Data Science assets as first-class citizens within the DevOps ecology” </a:t>
            </a:r>
            <a:r>
              <a:rPr lang="en-GB" sz="2800" dirty="0"/>
              <a:t>(https://</a:t>
            </a:r>
            <a:r>
              <a:rPr lang="en-GB" sz="2800" dirty="0" err="1"/>
              <a:t>github.com</a:t>
            </a:r>
            <a:r>
              <a:rPr lang="en-GB" sz="2800" dirty="0"/>
              <a:t>/</a:t>
            </a:r>
            <a:r>
              <a:rPr lang="en-GB" sz="2800" dirty="0" err="1"/>
              <a:t>cdfoundation</a:t>
            </a:r>
            <a:r>
              <a:rPr lang="en-GB" sz="2800" dirty="0"/>
              <a:t>/sig-</a:t>
            </a:r>
            <a:r>
              <a:rPr lang="en-GB" sz="2800" dirty="0" err="1"/>
              <a:t>mlops</a:t>
            </a:r>
            <a:r>
              <a:rPr lang="en-GB" sz="2800" dirty="0"/>
              <a:t>)</a:t>
            </a:r>
          </a:p>
          <a:p>
            <a:r>
              <a:rPr lang="en-GB" sz="2800" i="1" dirty="0"/>
              <a:t>“The use of scientific principles, tools, and techniques of machine learning and traditional software engineering to design and build complex computing systems. Machine Learning  Engineering encompasses all stages from data collection, to model building, to make the model available for use by the product or the consumers”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11</a:t>
            </a:fld>
            <a:endParaRPr lang="it-IT" dirty="0"/>
          </a:p>
        </p:txBody>
      </p:sp>
    </p:spTree>
    <p:extLst>
      <p:ext uri="{BB962C8B-B14F-4D97-AF65-F5344CB8AC3E}">
        <p14:creationId xmlns:p14="http://schemas.microsoft.com/office/powerpoint/2010/main" val="309557821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(Operationalization)</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sz="half" idx="1"/>
          </p:nvPr>
        </p:nvSpPr>
        <p:spPr/>
        <p:txBody>
          <a:bodyPr>
            <a:normAutofit/>
          </a:bodyPr>
          <a:lstStyle/>
          <a:p>
            <a:r>
              <a:rPr lang="en-GB" sz="2400" dirty="0"/>
              <a:t>Model Deployment / Serving</a:t>
            </a:r>
          </a:p>
          <a:p>
            <a:pPr lvl="1"/>
            <a:r>
              <a:rPr lang="en-GB" sz="2000" dirty="0">
                <a:hlinkClick r:id="rId2"/>
              </a:rPr>
              <a:t>https://github.com/bentoml/BentoML</a:t>
            </a:r>
            <a:endParaRPr lang="en-GB" sz="2000" dirty="0"/>
          </a:p>
          <a:p>
            <a:pPr lvl="1"/>
            <a:r>
              <a:rPr lang="en-GB" sz="2000" dirty="0">
                <a:hlinkClick r:id="rId3"/>
              </a:rPr>
              <a:t>https://github.com/kubeflow/kubeflow</a:t>
            </a:r>
            <a:endParaRPr lang="en-GB" sz="2000" dirty="0"/>
          </a:p>
          <a:p>
            <a:pPr lvl="1"/>
            <a:r>
              <a:rPr lang="en-GB" sz="2000" dirty="0">
                <a:hlinkClick r:id="rId4"/>
              </a:rPr>
              <a:t>https://github.com/SeldonIO/seldon-core</a:t>
            </a:r>
            <a:endParaRPr lang="en-GB" sz="2000" dirty="0"/>
          </a:p>
          <a:p>
            <a:pPr lvl="1"/>
            <a:r>
              <a:rPr lang="en-GB" sz="2000" dirty="0"/>
              <a:t>https://</a:t>
            </a:r>
            <a:r>
              <a:rPr lang="en-GB" sz="2000" dirty="0" err="1"/>
              <a:t>github.com</a:t>
            </a:r>
            <a:r>
              <a:rPr lang="en-GB" sz="2000" dirty="0"/>
              <a:t>/</a:t>
            </a:r>
            <a:r>
              <a:rPr lang="en-GB" sz="2000" dirty="0" err="1"/>
              <a:t>tensorflow</a:t>
            </a:r>
            <a:r>
              <a:rPr lang="en-GB" sz="2000" dirty="0"/>
              <a:t>/serving</a:t>
            </a:r>
          </a:p>
          <a:p>
            <a:r>
              <a:rPr lang="en-GB" sz="2400" dirty="0"/>
              <a:t>Model Monitoring</a:t>
            </a:r>
          </a:p>
          <a:p>
            <a:pPr lvl="1"/>
            <a:r>
              <a:rPr lang="en-GB" sz="1800" dirty="0">
                <a:hlinkClick r:id="rId5"/>
              </a:rPr>
              <a:t>https://github.com/evidentlyai/evidently</a:t>
            </a:r>
            <a:endParaRPr lang="en-GB" sz="1800" dirty="0"/>
          </a:p>
          <a:p>
            <a:pPr lvl="1"/>
            <a:r>
              <a:rPr lang="en-GB" sz="1800" dirty="0">
                <a:hlinkClick r:id="rId6"/>
              </a:rPr>
              <a:t>https://github.com/prometheus/prometheus</a:t>
            </a:r>
            <a:endParaRPr lang="en-GB" sz="1800" dirty="0"/>
          </a:p>
          <a:p>
            <a:pPr lvl="1"/>
            <a:r>
              <a:rPr lang="en-GB" sz="1800" dirty="0">
                <a:hlinkClick r:id="rId7"/>
              </a:rPr>
              <a:t>https://github.com/grafana/grafana</a:t>
            </a:r>
            <a:endParaRPr lang="en-GB" sz="1800" dirty="0"/>
          </a:p>
          <a:p>
            <a:pPr lvl="1"/>
            <a:r>
              <a:rPr lang="en-GB" sz="1800" dirty="0"/>
              <a:t>https://</a:t>
            </a:r>
            <a:r>
              <a:rPr lang="en-GB" sz="1800" dirty="0" err="1"/>
              <a:t>github.com</a:t>
            </a:r>
            <a:r>
              <a:rPr lang="en-GB" sz="1800" dirty="0"/>
              <a:t>/</a:t>
            </a:r>
            <a:r>
              <a:rPr lang="en-GB" sz="1800" dirty="0" err="1"/>
              <a:t>apache</a:t>
            </a:r>
            <a:r>
              <a:rPr lang="en-GB" sz="1800" dirty="0"/>
              <a:t>/</a:t>
            </a:r>
            <a:r>
              <a:rPr lang="en-GB" sz="1800" dirty="0" err="1"/>
              <a:t>kafka</a:t>
            </a:r>
            <a:endParaRPr lang="en-GB" sz="1800" dirty="0"/>
          </a:p>
          <a:p>
            <a:endParaRPr lang="en-GB" b="1" dirty="0"/>
          </a:p>
          <a:p>
            <a:pPr lvl="1"/>
            <a:endParaRPr lang="en-GB" sz="2000" dirty="0"/>
          </a:p>
          <a:p>
            <a:endParaRPr lang="en-GB" sz="2400" dirty="0"/>
          </a:p>
          <a:p>
            <a:endParaRPr lang="en-GB" sz="2800" dirty="0"/>
          </a:p>
          <a:p>
            <a:endParaRPr lang="en-GB" sz="2800" dirty="0"/>
          </a:p>
          <a:p>
            <a:endParaRPr lang="en-IT" sz="2400" dirty="0"/>
          </a:p>
        </p:txBody>
      </p:sp>
      <p:sp>
        <p:nvSpPr>
          <p:cNvPr id="5" name="Content Placeholder 4">
            <a:extLst>
              <a:ext uri="{FF2B5EF4-FFF2-40B4-BE49-F238E27FC236}">
                <a16:creationId xmlns:a16="http://schemas.microsoft.com/office/drawing/2014/main" id="{4ABE4D63-75D1-E7D9-9E62-958A7BAFB405}"/>
              </a:ext>
            </a:extLst>
          </p:cNvPr>
          <p:cNvSpPr>
            <a:spLocks noGrp="1"/>
          </p:cNvSpPr>
          <p:nvPr>
            <p:ph sz="half" idx="2"/>
          </p:nvPr>
        </p:nvSpPr>
        <p:spPr/>
        <p:txBody>
          <a:bodyPr>
            <a:normAutofit/>
          </a:bodyPr>
          <a:lstStyle/>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110</a:t>
            </a:fld>
            <a:endParaRPr lang="it-IT" dirty="0"/>
          </a:p>
        </p:txBody>
      </p:sp>
    </p:spTree>
    <p:extLst>
      <p:ext uri="{BB962C8B-B14F-4D97-AF65-F5344CB8AC3E}">
        <p14:creationId xmlns:p14="http://schemas.microsoft.com/office/powerpoint/2010/main" val="16309314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531B1-B21C-7FBE-FA73-DD2C44EA6C03}"/>
              </a:ext>
            </a:extLst>
          </p:cNvPr>
          <p:cNvSpPr>
            <a:spLocks noGrp="1"/>
          </p:cNvSpPr>
          <p:nvPr>
            <p:ph type="title"/>
          </p:nvPr>
        </p:nvSpPr>
        <p:spPr/>
        <p:txBody>
          <a:bodyPr>
            <a:normAutofit/>
          </a:bodyPr>
          <a:lstStyle/>
          <a:p>
            <a:r>
              <a:rPr lang="en-GB" dirty="0"/>
              <a:t>Tools (</a:t>
            </a:r>
            <a:r>
              <a:rPr lang="en-GB" dirty="0" err="1"/>
              <a:t>MLOps</a:t>
            </a:r>
            <a:r>
              <a:rPr lang="en-GB" dirty="0"/>
              <a:t> Platforms)</a:t>
            </a:r>
            <a:endParaRPr lang="en-IT" dirty="0"/>
          </a:p>
        </p:txBody>
      </p:sp>
      <p:sp>
        <p:nvSpPr>
          <p:cNvPr id="3" name="Content Placeholder 2">
            <a:extLst>
              <a:ext uri="{FF2B5EF4-FFF2-40B4-BE49-F238E27FC236}">
                <a16:creationId xmlns:a16="http://schemas.microsoft.com/office/drawing/2014/main" id="{BFB67EAA-EC80-7A46-E5BF-A8F28525F43B}"/>
              </a:ext>
            </a:extLst>
          </p:cNvPr>
          <p:cNvSpPr>
            <a:spLocks noGrp="1"/>
          </p:cNvSpPr>
          <p:nvPr>
            <p:ph idx="1"/>
          </p:nvPr>
        </p:nvSpPr>
        <p:spPr/>
        <p:txBody>
          <a:bodyPr>
            <a:normAutofit/>
          </a:bodyPr>
          <a:lstStyle/>
          <a:p>
            <a:r>
              <a:rPr lang="en-GB" dirty="0"/>
              <a:t>Alibaba Cloud ML Platform for AI</a:t>
            </a:r>
          </a:p>
          <a:p>
            <a:r>
              <a:rPr lang="en-GB" dirty="0"/>
              <a:t>Amazon </a:t>
            </a:r>
            <a:r>
              <a:rPr lang="en-GB" dirty="0" err="1"/>
              <a:t>SageMaker</a:t>
            </a:r>
            <a:endParaRPr lang="en-GB" dirty="0"/>
          </a:p>
          <a:p>
            <a:r>
              <a:rPr lang="en-GB" dirty="0"/>
              <a:t>Google Cloud Platform</a:t>
            </a:r>
          </a:p>
          <a:p>
            <a:r>
              <a:rPr lang="en-GB" dirty="0"/>
              <a:t>Microsoft Azure</a:t>
            </a:r>
          </a:p>
          <a:p>
            <a:endParaRPr lang="en-GB" dirty="0"/>
          </a:p>
          <a:p>
            <a:r>
              <a:rPr lang="en-GB" dirty="0" err="1"/>
              <a:t>MLFlow</a:t>
            </a:r>
            <a:endParaRPr lang="en-GB" dirty="0"/>
          </a:p>
          <a:p>
            <a:r>
              <a:rPr lang="en-GB" dirty="0" err="1"/>
              <a:t>OpenML</a:t>
            </a:r>
            <a:endParaRPr lang="en-GB" b="1" dirty="0"/>
          </a:p>
          <a:p>
            <a:pPr lvl="1"/>
            <a:endParaRPr lang="en-GB" sz="2000" dirty="0"/>
          </a:p>
          <a:p>
            <a:endParaRPr lang="en-GB" sz="2400" dirty="0"/>
          </a:p>
          <a:p>
            <a:endParaRPr lang="en-GB" sz="2800" dirty="0"/>
          </a:p>
          <a:p>
            <a:endParaRPr lang="en-GB" sz="2800" dirty="0"/>
          </a:p>
          <a:p>
            <a:endParaRPr lang="en-IT" sz="2400" dirty="0"/>
          </a:p>
        </p:txBody>
      </p:sp>
      <p:sp>
        <p:nvSpPr>
          <p:cNvPr id="4" name="Slide Number Placeholder 3">
            <a:extLst>
              <a:ext uri="{FF2B5EF4-FFF2-40B4-BE49-F238E27FC236}">
                <a16:creationId xmlns:a16="http://schemas.microsoft.com/office/drawing/2014/main" id="{154D7402-5E16-3823-2995-56A21A1E36BB}"/>
              </a:ext>
            </a:extLst>
          </p:cNvPr>
          <p:cNvSpPr>
            <a:spLocks noGrp="1"/>
          </p:cNvSpPr>
          <p:nvPr>
            <p:ph type="sldNum" sz="quarter" idx="12"/>
          </p:nvPr>
        </p:nvSpPr>
        <p:spPr/>
        <p:txBody>
          <a:bodyPr/>
          <a:lstStyle/>
          <a:p>
            <a:fld id="{D2040F39-7941-49A4-B48D-F201B18B6351}" type="slidenum">
              <a:rPr lang="it-IT" smtClean="0"/>
              <a:pPr/>
              <a:t>111</a:t>
            </a:fld>
            <a:endParaRPr lang="it-IT" dirty="0"/>
          </a:p>
        </p:txBody>
      </p:sp>
    </p:spTree>
    <p:extLst>
      <p:ext uri="{BB962C8B-B14F-4D97-AF65-F5344CB8AC3E}">
        <p14:creationId xmlns:p14="http://schemas.microsoft.com/office/powerpoint/2010/main" val="250921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12</a:t>
            </a:fld>
            <a:endParaRPr lang="it-IT" dirty="0"/>
          </a:p>
        </p:txBody>
      </p:sp>
      <p:pic>
        <p:nvPicPr>
          <p:cNvPr id="8" name="Content Placeholder 7" descr="Diagram&#10;&#10;Description automatically generated">
            <a:extLst>
              <a:ext uri="{FF2B5EF4-FFF2-40B4-BE49-F238E27FC236}">
                <a16:creationId xmlns:a16="http://schemas.microsoft.com/office/drawing/2014/main" id="{4E7FF857-EDFE-6A33-32B8-5415680434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859755"/>
            <a:ext cx="10972800" cy="4067503"/>
          </a:xfrm>
        </p:spPr>
      </p:pic>
    </p:spTree>
    <p:extLst>
      <p:ext uri="{BB962C8B-B14F-4D97-AF65-F5344CB8AC3E}">
        <p14:creationId xmlns:p14="http://schemas.microsoft.com/office/powerpoint/2010/main" val="3366497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4498-E1E3-5BBD-80F7-0DC14DB1E955}"/>
              </a:ext>
            </a:extLst>
          </p:cNvPr>
          <p:cNvSpPr>
            <a:spLocks noGrp="1"/>
          </p:cNvSpPr>
          <p:nvPr>
            <p:ph type="title"/>
          </p:nvPr>
        </p:nvSpPr>
        <p:spPr/>
        <p:txBody>
          <a:bodyPr/>
          <a:lstStyle/>
          <a:p>
            <a:r>
              <a:rPr lang="en-IT" dirty="0"/>
              <a:t>AutoML</a:t>
            </a:r>
          </a:p>
        </p:txBody>
      </p:sp>
      <p:sp>
        <p:nvSpPr>
          <p:cNvPr id="3" name="Content Placeholder 2">
            <a:extLst>
              <a:ext uri="{FF2B5EF4-FFF2-40B4-BE49-F238E27FC236}">
                <a16:creationId xmlns:a16="http://schemas.microsoft.com/office/drawing/2014/main" id="{334730E8-623C-EB6C-FA00-415650D1D898}"/>
              </a:ext>
            </a:extLst>
          </p:cNvPr>
          <p:cNvSpPr>
            <a:spLocks noGrp="1"/>
          </p:cNvSpPr>
          <p:nvPr>
            <p:ph idx="1"/>
          </p:nvPr>
        </p:nvSpPr>
        <p:spPr/>
        <p:txBody>
          <a:bodyPr/>
          <a:lstStyle/>
          <a:p>
            <a:r>
              <a:rPr lang="en-GB" dirty="0"/>
              <a:t>https://</a:t>
            </a:r>
            <a:r>
              <a:rPr lang="en-GB" dirty="0" err="1"/>
              <a:t>www.datarobot.com</a:t>
            </a:r>
            <a:r>
              <a:rPr lang="en-GB" dirty="0"/>
              <a:t>/</a:t>
            </a:r>
            <a:endParaRPr lang="en-IT" dirty="0"/>
          </a:p>
        </p:txBody>
      </p:sp>
      <p:sp>
        <p:nvSpPr>
          <p:cNvPr id="4" name="Slide Number Placeholder 3">
            <a:extLst>
              <a:ext uri="{FF2B5EF4-FFF2-40B4-BE49-F238E27FC236}">
                <a16:creationId xmlns:a16="http://schemas.microsoft.com/office/drawing/2014/main" id="{FE66833C-DAF9-5B34-5F6A-89E150D3FCE2}"/>
              </a:ext>
            </a:extLst>
          </p:cNvPr>
          <p:cNvSpPr>
            <a:spLocks noGrp="1"/>
          </p:cNvSpPr>
          <p:nvPr>
            <p:ph type="sldNum" sz="quarter" idx="12"/>
          </p:nvPr>
        </p:nvSpPr>
        <p:spPr/>
        <p:txBody>
          <a:bodyPr/>
          <a:lstStyle/>
          <a:p>
            <a:fld id="{D2040F39-7941-49A4-B48D-F201B18B6351}" type="slidenum">
              <a:rPr lang="it-IT" smtClean="0"/>
              <a:pPr/>
              <a:t>13</a:t>
            </a:fld>
            <a:endParaRPr lang="it-IT" dirty="0"/>
          </a:p>
        </p:txBody>
      </p:sp>
    </p:spTree>
    <p:extLst>
      <p:ext uri="{BB962C8B-B14F-4D97-AF65-F5344CB8AC3E}">
        <p14:creationId xmlns:p14="http://schemas.microsoft.com/office/powerpoint/2010/main" val="3037066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sz="half" idx="1"/>
          </p:nvPr>
        </p:nvSpPr>
        <p:spPr/>
        <p:txBody>
          <a:bodyPr>
            <a:normAutofit fontScale="92500" lnSpcReduction="10000"/>
          </a:bodyPr>
          <a:lstStyle/>
          <a:p>
            <a:r>
              <a:rPr lang="en-GB" dirty="0" err="1"/>
              <a:t>MLOps</a:t>
            </a:r>
            <a:r>
              <a:rPr lang="en-GB" dirty="0"/>
              <a:t> shares a lineage with DevOps in that DevOps </a:t>
            </a:r>
            <a:r>
              <a:rPr lang="en-GB" dirty="0">
                <a:solidFill>
                  <a:schemeClr val="accent6">
                    <a:lumMod val="75000"/>
                  </a:schemeClr>
                </a:solidFill>
              </a:rPr>
              <a:t>philosophically demands automation</a:t>
            </a:r>
            <a:r>
              <a:rPr lang="en-GB" dirty="0"/>
              <a:t>. A common expression is </a:t>
            </a:r>
            <a:r>
              <a:rPr lang="en-GB" i="1" dirty="0"/>
              <a:t>if it is not automated, it’s broken. </a:t>
            </a:r>
            <a:r>
              <a:rPr lang="en-GB" dirty="0"/>
              <a:t>Similarly, with </a:t>
            </a:r>
            <a:r>
              <a:rPr lang="en-GB" dirty="0" err="1"/>
              <a:t>MLOps</a:t>
            </a:r>
            <a:r>
              <a:rPr lang="en-GB" dirty="0"/>
              <a:t>, there must not be components of the system that have humans as the levers of the machine. </a:t>
            </a:r>
          </a:p>
          <a:p>
            <a:r>
              <a:rPr lang="en-GB" dirty="0"/>
              <a:t>Think of </a:t>
            </a:r>
            <a:r>
              <a:rPr lang="en-GB" dirty="0" err="1"/>
              <a:t>MLOps</a:t>
            </a:r>
            <a:r>
              <a:rPr lang="en-GB" dirty="0"/>
              <a:t> as the process of automating machine learning using DevOps methodologies. </a:t>
            </a:r>
          </a:p>
          <a:p>
            <a:endParaRPr lang="en-IT"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14</a:t>
            </a:fld>
            <a:endParaRPr lang="it-IT" dirty="0"/>
          </a:p>
        </p:txBody>
      </p:sp>
      <p:pic>
        <p:nvPicPr>
          <p:cNvPr id="8" name="Content Placeholder 9">
            <a:extLst>
              <a:ext uri="{FF2B5EF4-FFF2-40B4-BE49-F238E27FC236}">
                <a16:creationId xmlns:a16="http://schemas.microsoft.com/office/drawing/2014/main" id="{2996FF64-E674-2F77-C84E-833F40DC04B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00056" y="1654175"/>
            <a:ext cx="5455645" cy="4159929"/>
          </a:xfrm>
        </p:spPr>
      </p:pic>
    </p:spTree>
    <p:extLst>
      <p:ext uri="{BB962C8B-B14F-4D97-AF65-F5344CB8AC3E}">
        <p14:creationId xmlns:p14="http://schemas.microsoft.com/office/powerpoint/2010/main" val="1413219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684E2-8C26-1DAA-982B-BF4DD9710BC0}"/>
              </a:ext>
            </a:extLst>
          </p:cNvPr>
          <p:cNvSpPr>
            <a:spLocks noGrp="1"/>
          </p:cNvSpPr>
          <p:nvPr>
            <p:ph type="title"/>
          </p:nvPr>
        </p:nvSpPr>
        <p:spPr/>
        <p:txBody>
          <a:bodyPr/>
          <a:lstStyle/>
          <a:p>
            <a:r>
              <a:rPr lang="en-IT" dirty="0"/>
              <a:t>DevOps</a:t>
            </a:r>
          </a:p>
        </p:txBody>
      </p:sp>
      <p:pic>
        <p:nvPicPr>
          <p:cNvPr id="6" name="Content Placeholder 5" descr="Diagram&#10;&#10;Description automatically generated">
            <a:extLst>
              <a:ext uri="{FF2B5EF4-FFF2-40B4-BE49-F238E27FC236}">
                <a16:creationId xmlns:a16="http://schemas.microsoft.com/office/drawing/2014/main" id="{3EF67004-8273-8A73-2295-26D091AC95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9495" y="1628800"/>
            <a:ext cx="8927985" cy="5170741"/>
          </a:xfrm>
        </p:spPr>
      </p:pic>
      <p:sp>
        <p:nvSpPr>
          <p:cNvPr id="4" name="Slide Number Placeholder 3">
            <a:extLst>
              <a:ext uri="{FF2B5EF4-FFF2-40B4-BE49-F238E27FC236}">
                <a16:creationId xmlns:a16="http://schemas.microsoft.com/office/drawing/2014/main" id="{CC6D0616-15B8-8186-4F33-35BEF47F9D30}"/>
              </a:ext>
            </a:extLst>
          </p:cNvPr>
          <p:cNvSpPr>
            <a:spLocks noGrp="1"/>
          </p:cNvSpPr>
          <p:nvPr>
            <p:ph type="sldNum" sz="quarter" idx="12"/>
          </p:nvPr>
        </p:nvSpPr>
        <p:spPr/>
        <p:txBody>
          <a:bodyPr/>
          <a:lstStyle/>
          <a:p>
            <a:fld id="{D2040F39-7941-49A4-B48D-F201B18B6351}" type="slidenum">
              <a:rPr lang="it-IT" smtClean="0"/>
              <a:pPr/>
              <a:t>15</a:t>
            </a:fld>
            <a:endParaRPr lang="it-IT" dirty="0"/>
          </a:p>
        </p:txBody>
      </p:sp>
    </p:spTree>
    <p:extLst>
      <p:ext uri="{BB962C8B-B14F-4D97-AF65-F5344CB8AC3E}">
        <p14:creationId xmlns:p14="http://schemas.microsoft.com/office/powerpoint/2010/main" val="345326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err="1"/>
              <a:t>MLOps</a:t>
            </a:r>
            <a:r>
              <a:rPr lang="en-GB" dirty="0"/>
              <a:t> and DevOps</a:t>
            </a:r>
            <a:endParaRPr lang="en-IT" dirty="0"/>
          </a:p>
        </p:txBody>
      </p:sp>
      <p:sp>
        <p:nvSpPr>
          <p:cNvPr id="6" name="Content Placeholder 5">
            <a:extLst>
              <a:ext uri="{FF2B5EF4-FFF2-40B4-BE49-F238E27FC236}">
                <a16:creationId xmlns:a16="http://schemas.microsoft.com/office/drawing/2014/main" id="{75551FDC-1561-733E-7F48-6E1C2369A259}"/>
              </a:ext>
            </a:extLst>
          </p:cNvPr>
          <p:cNvSpPr>
            <a:spLocks noGrp="1"/>
          </p:cNvSpPr>
          <p:nvPr>
            <p:ph idx="1"/>
          </p:nvPr>
        </p:nvSpPr>
        <p:spPr/>
        <p:txBody>
          <a:bodyPr>
            <a:normAutofit fontScale="92500" lnSpcReduction="10000"/>
          </a:bodyPr>
          <a:lstStyle/>
          <a:p>
            <a:r>
              <a:rPr lang="en-GB" dirty="0" err="1"/>
              <a:t>MLOps</a:t>
            </a:r>
            <a:r>
              <a:rPr lang="en-GB" dirty="0"/>
              <a:t> and DevOps share:</a:t>
            </a:r>
          </a:p>
          <a:p>
            <a:pPr lvl="1"/>
            <a:r>
              <a:rPr lang="en-GB" dirty="0"/>
              <a:t>Automation</a:t>
            </a:r>
          </a:p>
          <a:p>
            <a:pPr lvl="1"/>
            <a:r>
              <a:rPr lang="en-GB" dirty="0"/>
              <a:t>Collaboration and increased communication between teams</a:t>
            </a:r>
          </a:p>
          <a:p>
            <a:pPr lvl="1"/>
            <a:r>
              <a:rPr lang="en-GB" dirty="0"/>
              <a:t>Continuous integration </a:t>
            </a:r>
          </a:p>
          <a:p>
            <a:pPr lvl="1"/>
            <a:r>
              <a:rPr lang="en-GB" dirty="0"/>
              <a:t>Continuous delivery</a:t>
            </a:r>
          </a:p>
          <a:p>
            <a:pPr lvl="1"/>
            <a:r>
              <a:rPr lang="en-GB" dirty="0"/>
              <a:t>Data-driven approach, focused on incremental progress (Kaizen)</a:t>
            </a:r>
          </a:p>
          <a:p>
            <a:r>
              <a:rPr lang="en-GB" dirty="0" err="1"/>
              <a:t>MLOps</a:t>
            </a:r>
            <a:r>
              <a:rPr lang="en-GB" dirty="0"/>
              <a:t> and DevOps DO NOT share:</a:t>
            </a:r>
          </a:p>
          <a:p>
            <a:pPr lvl="1"/>
            <a:r>
              <a:rPr lang="en-GB" dirty="0"/>
              <a:t>The complexity of the environment, including the fact that </a:t>
            </a:r>
            <a:r>
              <a:rPr lang="en-GB" dirty="0">
                <a:solidFill>
                  <a:schemeClr val="accent6">
                    <a:lumMod val="75000"/>
                  </a:schemeClr>
                </a:solidFill>
              </a:rPr>
              <a:t>machine learning models are made up of both code and data</a:t>
            </a:r>
            <a:r>
              <a:rPr lang="en-GB" dirty="0"/>
              <a:t> (changing even faster than code)</a:t>
            </a:r>
          </a:p>
          <a:p>
            <a:endParaRPr lang="en-IT"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16</a:t>
            </a:fld>
            <a:endParaRPr lang="it-IT" dirty="0"/>
          </a:p>
        </p:txBody>
      </p:sp>
    </p:spTree>
    <p:extLst>
      <p:ext uri="{BB962C8B-B14F-4D97-AF65-F5344CB8AC3E}">
        <p14:creationId xmlns:p14="http://schemas.microsoft.com/office/powerpoint/2010/main" val="219988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3" name="Content Placeholder 2">
            <a:extLst>
              <a:ext uri="{FF2B5EF4-FFF2-40B4-BE49-F238E27FC236}">
                <a16:creationId xmlns:a16="http://schemas.microsoft.com/office/drawing/2014/main" id="{E394F342-7130-D4A9-B468-079AD0548EE2}"/>
              </a:ext>
            </a:extLst>
          </p:cNvPr>
          <p:cNvSpPr>
            <a:spLocks noGrp="1"/>
          </p:cNvSpPr>
          <p:nvPr>
            <p:ph idx="1"/>
          </p:nvPr>
        </p:nvSpPr>
        <p:spPr/>
        <p:txBody>
          <a:bodyPr>
            <a:normAutofit fontScale="85000" lnSpcReduction="20000"/>
          </a:bodyPr>
          <a:lstStyle/>
          <a:p>
            <a:r>
              <a:rPr lang="en-GB" dirty="0" err="1"/>
              <a:t>MLOps</a:t>
            </a:r>
            <a:r>
              <a:rPr lang="en-GB" dirty="0"/>
              <a:t>, like DevOps, emerges from the understanding that </a:t>
            </a:r>
            <a:r>
              <a:rPr lang="en-GB" dirty="0">
                <a:solidFill>
                  <a:schemeClr val="accent6">
                    <a:lumMod val="75000"/>
                  </a:schemeClr>
                </a:solidFill>
              </a:rPr>
              <a:t>separating the ML model development from the process that delivers it — ML operations — lowers quality, transparency, and agility of the whole intelligent software.</a:t>
            </a:r>
            <a:endParaRPr lang="en-GB" dirty="0"/>
          </a:p>
          <a:p>
            <a:pPr lvl="1"/>
            <a:r>
              <a:rPr lang="en-GB" dirty="0"/>
              <a:t>unify the release cycle for machine learning and software application release.</a:t>
            </a:r>
          </a:p>
          <a:p>
            <a:pPr lvl="1"/>
            <a:r>
              <a:rPr lang="en-GB" dirty="0"/>
              <a:t>automated testing of machine learning artifacts (e.g. data validation, ML model testing, and ML model integration testing)</a:t>
            </a:r>
          </a:p>
          <a:p>
            <a:pPr lvl="1"/>
            <a:r>
              <a:rPr lang="en-GB" dirty="0"/>
              <a:t>application of agile principles to machine learning projects.</a:t>
            </a:r>
          </a:p>
          <a:p>
            <a:pPr lvl="1"/>
            <a:r>
              <a:rPr lang="en-GB" dirty="0"/>
              <a:t>supporting machine learning models and datasets to build these models as first-class citizens within CI/CD systems.</a:t>
            </a:r>
          </a:p>
          <a:p>
            <a:pPr lvl="1"/>
            <a:r>
              <a:rPr lang="en-GB" dirty="0"/>
              <a:t>reduction of technical debt across machine learning models.</a:t>
            </a:r>
          </a:p>
          <a:p>
            <a:pPr lvl="1"/>
            <a:r>
              <a:rPr lang="en-GB" dirty="0"/>
              <a:t>language-, framework-, platform-, and infrastructure-agnostic practice.</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17</a:t>
            </a:fld>
            <a:endParaRPr lang="it-IT" dirty="0"/>
          </a:p>
        </p:txBody>
      </p:sp>
    </p:spTree>
    <p:extLst>
      <p:ext uri="{BB962C8B-B14F-4D97-AF65-F5344CB8AC3E}">
        <p14:creationId xmlns:p14="http://schemas.microsoft.com/office/powerpoint/2010/main" val="3939986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Other OPs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fontScale="85000" lnSpcReduction="10000"/>
          </a:bodyPr>
          <a:lstStyle/>
          <a:p>
            <a:r>
              <a:rPr lang="en-GB" dirty="0" err="1">
                <a:solidFill>
                  <a:schemeClr val="accent6">
                    <a:lumMod val="75000"/>
                  </a:schemeClr>
                </a:solidFill>
              </a:rPr>
              <a:t>ModelOps</a:t>
            </a:r>
            <a:r>
              <a:rPr lang="en-GB" dirty="0"/>
              <a:t> is more general than </a:t>
            </a:r>
            <a:r>
              <a:rPr lang="en-GB" dirty="0" err="1"/>
              <a:t>MLOps</a:t>
            </a:r>
            <a:r>
              <a:rPr lang="en-GB" dirty="0"/>
              <a:t>, as it’s not only about machine learning models but any kind of model (e.g., rule-based models). </a:t>
            </a:r>
          </a:p>
          <a:p>
            <a:r>
              <a:rPr lang="en-GB" dirty="0">
                <a:solidFill>
                  <a:schemeClr val="accent6">
                    <a:lumMod val="75000"/>
                  </a:schemeClr>
                </a:solidFill>
              </a:rPr>
              <a:t>AIOps</a:t>
            </a:r>
            <a:r>
              <a:rPr lang="en-GB" dirty="0"/>
              <a:t> is another topic entirely and refers to the process of solving operational challenges through the use of artificial intelligence (i.e., AI for DevOps). For example, predictive maintenance alerting DevOps teams to possible problems before they arise.</a:t>
            </a:r>
          </a:p>
          <a:p>
            <a:r>
              <a:rPr lang="en-GB" dirty="0" err="1">
                <a:solidFill>
                  <a:schemeClr val="accent6">
                    <a:lumMod val="75000"/>
                  </a:schemeClr>
                </a:solidFill>
              </a:rPr>
              <a:t>DataOps</a:t>
            </a:r>
            <a:r>
              <a:rPr lang="en-GB" dirty="0"/>
              <a:t> is a set of practices, processes and technologies that combines data with automation and methods from agile software engineering to improve quality, speed, and collaboration and promote a culture of continuous improvement in the area of data analytics.</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18</a:t>
            </a:fld>
            <a:endParaRPr lang="it-IT" dirty="0"/>
          </a:p>
        </p:txBody>
      </p:sp>
    </p:spTree>
    <p:extLst>
      <p:ext uri="{BB962C8B-B14F-4D97-AF65-F5344CB8AC3E}">
        <p14:creationId xmlns:p14="http://schemas.microsoft.com/office/powerpoint/2010/main" val="185764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ML/AI-related risks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19</a:t>
            </a:fld>
            <a:endParaRPr lang="it-IT" dirty="0"/>
          </a:p>
        </p:txBody>
      </p:sp>
    </p:spTree>
    <p:extLst>
      <p:ext uri="{BB962C8B-B14F-4D97-AF65-F5344CB8AC3E}">
        <p14:creationId xmlns:p14="http://schemas.microsoft.com/office/powerpoint/2010/main" val="4190637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Motivation for </a:t>
            </a:r>
            <a:r>
              <a:rPr lang="en-GB" dirty="0" err="1"/>
              <a:t>MLOps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a:t>
            </a:fld>
            <a:endParaRPr lang="it-IT" dirty="0"/>
          </a:p>
        </p:txBody>
      </p:sp>
    </p:spTree>
    <p:extLst>
      <p:ext uri="{BB962C8B-B14F-4D97-AF65-F5344CB8AC3E}">
        <p14:creationId xmlns:p14="http://schemas.microsoft.com/office/powerpoint/2010/main" val="11125890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ML/AI Risk sources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Autofit/>
          </a:bodyPr>
          <a:lstStyle/>
          <a:p>
            <a:r>
              <a:rPr lang="en-GB" sz="2800" dirty="0"/>
              <a:t>Business organization</a:t>
            </a:r>
          </a:p>
          <a:p>
            <a:r>
              <a:rPr lang="en-GB" sz="2800" dirty="0"/>
              <a:t>Runtime environment</a:t>
            </a:r>
          </a:p>
          <a:p>
            <a:r>
              <a:rPr lang="en-GB" sz="2800" dirty="0"/>
              <a:t>Reality changes</a:t>
            </a:r>
          </a:p>
          <a:p>
            <a:r>
              <a:rPr lang="en-GB" sz="2800" dirty="0"/>
              <a:t>Business changes</a:t>
            </a:r>
          </a:p>
          <a:p>
            <a:endParaRPr lang="en-GB" sz="2800" dirty="0"/>
          </a:p>
          <a:p>
            <a:r>
              <a:rPr lang="en-GB" sz="2800" i="1" dirty="0">
                <a:solidFill>
                  <a:schemeClr val="accent6">
                    <a:lumMod val="75000"/>
                  </a:schemeClr>
                </a:solidFill>
              </a:rPr>
              <a:t>Scale and Automation</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20</a:t>
            </a:fld>
            <a:endParaRPr lang="it-IT" dirty="0"/>
          </a:p>
        </p:txBody>
      </p:sp>
    </p:spTree>
    <p:extLst>
      <p:ext uri="{BB962C8B-B14F-4D97-AF65-F5344CB8AC3E}">
        <p14:creationId xmlns:p14="http://schemas.microsoft.com/office/powerpoint/2010/main" val="2803433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(business organization)</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Autofit/>
          </a:bodyPr>
          <a:lstStyle/>
          <a:p>
            <a:r>
              <a:rPr lang="en-GB" sz="2800" dirty="0">
                <a:solidFill>
                  <a:schemeClr val="accent6">
                    <a:lumMod val="75000"/>
                  </a:schemeClr>
                </a:solidFill>
              </a:rPr>
              <a:t>The ML life cycle involves people from the business, data science, IT teams. None of these groups use the same tools or even share the same skills to serve as a baseline of communication. </a:t>
            </a:r>
            <a:r>
              <a:rPr lang="en-GB" sz="2800" dirty="0"/>
              <a:t>Most data scientists are specialized in model building and assessment, and they are not necessarily experts in writing applications. </a:t>
            </a:r>
          </a:p>
          <a:p>
            <a:r>
              <a:rPr lang="en-GB" sz="2800" dirty="0"/>
              <a:t>Leads to: bugs, implementations not matching business questions, inconsistencies between testing and running environments</a:t>
            </a:r>
          </a:p>
          <a:p>
            <a:r>
              <a:rPr lang="en-GB" sz="2800" dirty="0"/>
              <a:t>Requires: more specialized division of labour </a:t>
            </a:r>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21</a:t>
            </a:fld>
            <a:endParaRPr lang="it-IT" dirty="0"/>
          </a:p>
        </p:txBody>
      </p:sp>
    </p:spTree>
    <p:extLst>
      <p:ext uri="{BB962C8B-B14F-4D97-AF65-F5344CB8AC3E}">
        <p14:creationId xmlns:p14="http://schemas.microsoft.com/office/powerpoint/2010/main" val="1413790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(runtime environment)</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a:bodyPr>
          <a:lstStyle/>
          <a:p>
            <a:r>
              <a:rPr lang="en-GB" sz="2800" dirty="0">
                <a:solidFill>
                  <a:schemeClr val="accent6">
                    <a:lumMod val="75000"/>
                  </a:schemeClr>
                </a:solidFill>
              </a:rPr>
              <a:t>Learning performance is often very sensitive to the production environment it is running in. </a:t>
            </a:r>
            <a:r>
              <a:rPr lang="en-GB" sz="2800" dirty="0"/>
              <a:t>Models are often built on a pile of open source software (e.g., libraries, like scikit-learn, Python, or Linux). Production and development versions must match.</a:t>
            </a:r>
          </a:p>
          <a:p>
            <a:r>
              <a:rPr lang="en-GB" sz="2800" dirty="0"/>
              <a:t>Leads to: inconsistencies in model behaviour (hard to find and debug)</a:t>
            </a:r>
          </a:p>
          <a:p>
            <a:r>
              <a:rPr lang="en-GB" sz="2800" dirty="0"/>
              <a:t>Requires: CD/CI, automated tests, containerized environments</a:t>
            </a:r>
          </a:p>
          <a:p>
            <a:endParaRPr lang="en-GB" sz="28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22</a:t>
            </a:fld>
            <a:endParaRPr lang="it-IT" dirty="0"/>
          </a:p>
        </p:txBody>
      </p:sp>
    </p:spTree>
    <p:extLst>
      <p:ext uri="{BB962C8B-B14F-4D97-AF65-F5344CB8AC3E}">
        <p14:creationId xmlns:p14="http://schemas.microsoft.com/office/powerpoint/2010/main" val="83102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(reality changes)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a:bodyPr>
          <a:lstStyle/>
          <a:p>
            <a:r>
              <a:rPr lang="en-GB" sz="2800" dirty="0">
                <a:solidFill>
                  <a:schemeClr val="accent6">
                    <a:lumMod val="75000"/>
                  </a:schemeClr>
                </a:solidFill>
              </a:rPr>
              <a:t>Reality (and subsequently data) always changes</a:t>
            </a:r>
            <a:r>
              <a:rPr lang="en-GB" sz="2800" dirty="0"/>
              <a:t>. …</a:t>
            </a:r>
          </a:p>
          <a:p>
            <a:r>
              <a:rPr lang="en-GB" sz="2800" dirty="0"/>
              <a:t>Leads to: model drift </a:t>
            </a:r>
          </a:p>
          <a:p>
            <a:r>
              <a:rPr lang="en-GB" sz="2800" dirty="0"/>
              <a:t>Requires: constant monitoring for understand whether </a:t>
            </a:r>
            <a:r>
              <a:rPr lang="en-GB" sz="2800" dirty="0">
                <a:solidFill>
                  <a:schemeClr val="accent6">
                    <a:lumMod val="75000"/>
                  </a:schemeClr>
                </a:solidFill>
              </a:rPr>
              <a:t>retrained models are better than the previous versions</a:t>
            </a:r>
            <a:r>
              <a:rPr lang="en-GB" sz="2800" dirty="0"/>
              <a:t> and ensuring (at defined periods—daily, monthly, etc.) that </a:t>
            </a:r>
            <a:r>
              <a:rPr lang="en-GB" sz="2800" dirty="0">
                <a:solidFill>
                  <a:schemeClr val="accent6">
                    <a:lumMod val="75000"/>
                  </a:schemeClr>
                </a:solidFill>
              </a:rPr>
              <a:t>model performance is not degrading</a:t>
            </a:r>
            <a:r>
              <a:rPr lang="en-GB" sz="2800" dirty="0"/>
              <a:t> in production. Also requires data versioning.</a:t>
            </a:r>
            <a:endParaRPr lang="en-IT" sz="2800" dirty="0"/>
          </a:p>
          <a:p>
            <a:endParaRPr lang="en-GB" sz="2800" dirty="0"/>
          </a:p>
          <a:p>
            <a:endParaRPr lang="en-GB" sz="28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23</a:t>
            </a:fld>
            <a:endParaRPr lang="it-IT" dirty="0"/>
          </a:p>
        </p:txBody>
      </p:sp>
    </p:spTree>
    <p:extLst>
      <p:ext uri="{BB962C8B-B14F-4D97-AF65-F5344CB8AC3E}">
        <p14:creationId xmlns:p14="http://schemas.microsoft.com/office/powerpoint/2010/main" val="4218508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sources (business changes)</a:t>
            </a:r>
            <a:endParaRPr lang="en-IT" dirty="0"/>
          </a:p>
        </p:txBody>
      </p:sp>
      <p:sp>
        <p:nvSpPr>
          <p:cNvPr id="3" name="Content Placeholder 2">
            <a:extLst>
              <a:ext uri="{FF2B5EF4-FFF2-40B4-BE49-F238E27FC236}">
                <a16:creationId xmlns:a16="http://schemas.microsoft.com/office/drawing/2014/main" id="{40B517C3-8FF8-9E8F-8632-AD4FE3BBBB17}"/>
              </a:ext>
            </a:extLst>
          </p:cNvPr>
          <p:cNvSpPr>
            <a:spLocks noGrp="1"/>
          </p:cNvSpPr>
          <p:nvPr>
            <p:ph idx="1"/>
          </p:nvPr>
        </p:nvSpPr>
        <p:spPr/>
        <p:txBody>
          <a:bodyPr>
            <a:normAutofit/>
          </a:bodyPr>
          <a:lstStyle/>
          <a:p>
            <a:r>
              <a:rPr lang="en-GB" sz="2800" dirty="0">
                <a:solidFill>
                  <a:schemeClr val="accent6">
                    <a:lumMod val="75000"/>
                  </a:schemeClr>
                </a:solidFill>
              </a:rPr>
              <a:t>Business always changes</a:t>
            </a:r>
            <a:r>
              <a:rPr lang="en-GB" sz="2800" dirty="0"/>
              <a:t>. Results need to be continually relayed back to the business to ensure that the reality of the model in production aligns with expectations and, critically, addresses the original problem or meets the original goal. </a:t>
            </a:r>
          </a:p>
          <a:p>
            <a:r>
              <a:rPr lang="en-GB" sz="2800" dirty="0"/>
              <a:t>Leads to: new business goals, new data, new models, new training processes</a:t>
            </a:r>
          </a:p>
          <a:p>
            <a:r>
              <a:rPr lang="en-GB" sz="2800" dirty="0"/>
              <a:t>Requires: widespread automation</a:t>
            </a:r>
          </a:p>
          <a:p>
            <a:endParaRPr lang="en-GB" sz="2800" dirty="0"/>
          </a:p>
          <a:p>
            <a:endParaRPr lang="en-GB" sz="2800" dirty="0"/>
          </a:p>
          <a:p>
            <a:endParaRPr lang="en-GB" sz="2800"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24</a:t>
            </a:fld>
            <a:endParaRPr lang="it-IT" dirty="0"/>
          </a:p>
        </p:txBody>
      </p:sp>
    </p:spTree>
    <p:extLst>
      <p:ext uri="{BB962C8B-B14F-4D97-AF65-F5344CB8AC3E}">
        <p14:creationId xmlns:p14="http://schemas.microsoft.com/office/powerpoint/2010/main" val="3176967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Scale and automation</a:t>
            </a:r>
            <a:endParaRPr lang="en-IT" dirty="0"/>
          </a:p>
        </p:txBody>
      </p:sp>
      <p:sp>
        <p:nvSpPr>
          <p:cNvPr id="6" name="Content Placeholder 5">
            <a:extLst>
              <a:ext uri="{FF2B5EF4-FFF2-40B4-BE49-F238E27FC236}">
                <a16:creationId xmlns:a16="http://schemas.microsoft.com/office/drawing/2014/main" id="{CD10083F-2539-8CD9-C5D9-6301ED85E457}"/>
              </a:ext>
            </a:extLst>
          </p:cNvPr>
          <p:cNvSpPr>
            <a:spLocks noGrp="1"/>
          </p:cNvSpPr>
          <p:nvPr>
            <p:ph sz="half" idx="1"/>
          </p:nvPr>
        </p:nvSpPr>
        <p:spPr/>
        <p:txBody>
          <a:bodyPr>
            <a:normAutofit fontScale="92500" lnSpcReduction="20000"/>
          </a:bodyPr>
          <a:lstStyle/>
          <a:p>
            <a:r>
              <a:rPr lang="en-GB" dirty="0"/>
              <a:t>Until models were managed at a small scale there was less interest in understanding them and their dependencies.</a:t>
            </a:r>
          </a:p>
          <a:p>
            <a:r>
              <a:rPr lang="en-GB" dirty="0"/>
              <a:t>With </a:t>
            </a:r>
            <a:r>
              <a:rPr lang="en-GB" dirty="0">
                <a:solidFill>
                  <a:schemeClr val="accent6">
                    <a:lumMod val="75000"/>
                  </a:schemeClr>
                </a:solidFill>
              </a:rPr>
              <a:t>scale</a:t>
            </a:r>
            <a:r>
              <a:rPr lang="en-GB" dirty="0"/>
              <a:t> and </a:t>
            </a:r>
            <a:r>
              <a:rPr lang="en-GB" dirty="0">
                <a:solidFill>
                  <a:schemeClr val="accent6">
                    <a:lumMod val="75000"/>
                  </a:schemeClr>
                </a:solidFill>
              </a:rPr>
              <a:t>decision automation </a:t>
            </a:r>
            <a:r>
              <a:rPr lang="en-GB" dirty="0"/>
              <a:t>(an increasing prevalence of decision-making without human intervention)</a:t>
            </a:r>
          </a:p>
          <a:p>
            <a:pPr lvl="1"/>
            <a:r>
              <a:rPr lang="en-GB" dirty="0">
                <a:solidFill>
                  <a:schemeClr val="accent6">
                    <a:lumMod val="75000"/>
                  </a:schemeClr>
                </a:solidFill>
              </a:rPr>
              <a:t>models become more critical</a:t>
            </a:r>
          </a:p>
          <a:p>
            <a:pPr lvl="1"/>
            <a:r>
              <a:rPr lang="en-GB" dirty="0">
                <a:solidFill>
                  <a:schemeClr val="accent6">
                    <a:lumMod val="75000"/>
                  </a:schemeClr>
                </a:solidFill>
              </a:rPr>
              <a:t>managing risk becomes more important at the top level </a:t>
            </a:r>
            <a:r>
              <a:rPr lang="en-GB" dirty="0"/>
              <a:t>(management is responsible for models).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25</a:t>
            </a:fld>
            <a:endParaRPr lang="it-IT" dirty="0"/>
          </a:p>
        </p:txBody>
      </p:sp>
      <p:sp>
        <p:nvSpPr>
          <p:cNvPr id="5" name="Content Placeholder 4">
            <a:extLst>
              <a:ext uri="{FF2B5EF4-FFF2-40B4-BE49-F238E27FC236}">
                <a16:creationId xmlns:a16="http://schemas.microsoft.com/office/drawing/2014/main" id="{A8F2F819-4C71-2035-D2CF-7EAE72FEBFCD}"/>
              </a:ext>
            </a:extLst>
          </p:cNvPr>
          <p:cNvSpPr>
            <a:spLocks noGrp="1"/>
          </p:cNvSpPr>
          <p:nvPr>
            <p:ph sz="half" idx="2"/>
          </p:nvPr>
        </p:nvSpPr>
        <p:spPr/>
        <p:txBody>
          <a:bodyPr>
            <a:noAutofit/>
          </a:bodyPr>
          <a:lstStyle/>
          <a:p>
            <a:r>
              <a:rPr lang="en-GB" sz="2400" dirty="0"/>
              <a:t>Introducing automation vis-à-vis machine learning models </a:t>
            </a:r>
            <a:r>
              <a:rPr lang="en-GB" sz="2400" dirty="0">
                <a:solidFill>
                  <a:schemeClr val="accent6">
                    <a:lumMod val="75000"/>
                  </a:schemeClr>
                </a:solidFill>
              </a:rPr>
              <a:t>shifts accountability from the bottom of the hierarchy to the top. </a:t>
            </a:r>
          </a:p>
          <a:p>
            <a:r>
              <a:rPr lang="en-GB" sz="2400" dirty="0"/>
              <a:t>Decisions that were perhaps previously made by individual contributors who operated within a margin of guidelines (for example, what the price of a given product should be) are now being made by a model. The person responsible for the automated decisions is likely a data team manager or even executive.</a:t>
            </a:r>
            <a:endParaRPr lang="en-IT" sz="2400" dirty="0"/>
          </a:p>
          <a:p>
            <a:endParaRPr lang="en-IT" sz="2400" dirty="0"/>
          </a:p>
        </p:txBody>
      </p:sp>
    </p:spTree>
    <p:extLst>
      <p:ext uri="{BB962C8B-B14F-4D97-AF65-F5344CB8AC3E}">
        <p14:creationId xmlns:p14="http://schemas.microsoft.com/office/powerpoint/2010/main" val="2855039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Risk assessment</a:t>
            </a:r>
            <a:endParaRPr lang="en-IT" dirty="0"/>
          </a:p>
        </p:txBody>
      </p:sp>
      <p:sp>
        <p:nvSpPr>
          <p:cNvPr id="12" name="Content Placeholder 11">
            <a:extLst>
              <a:ext uri="{FF2B5EF4-FFF2-40B4-BE49-F238E27FC236}">
                <a16:creationId xmlns:a16="http://schemas.microsoft.com/office/drawing/2014/main" id="{781DF8B5-8EA0-E6F3-D443-C7FACB8E3FB8}"/>
              </a:ext>
            </a:extLst>
          </p:cNvPr>
          <p:cNvSpPr>
            <a:spLocks noGrp="1"/>
          </p:cNvSpPr>
          <p:nvPr>
            <p:ph sz="half" idx="1"/>
          </p:nvPr>
        </p:nvSpPr>
        <p:spPr/>
        <p:txBody>
          <a:bodyPr>
            <a:normAutofit fontScale="77500" lnSpcReduction="20000"/>
          </a:bodyPr>
          <a:lstStyle/>
          <a:p>
            <a:r>
              <a:rPr lang="en-GB" dirty="0"/>
              <a:t>In machine learning models, </a:t>
            </a:r>
            <a:r>
              <a:rPr lang="en-GB" dirty="0">
                <a:solidFill>
                  <a:schemeClr val="accent6">
                    <a:lumMod val="75000"/>
                  </a:schemeClr>
                </a:solidFill>
              </a:rPr>
              <a:t>risks vary widely</a:t>
            </a:r>
            <a:r>
              <a:rPr lang="en-GB" dirty="0"/>
              <a:t>. For example, the stakes are much lower for a recommendation engine used once a month to decide which marketing offer to send a customer than for a travel site whose pricing and revenue depend on a machine learning model. </a:t>
            </a:r>
          </a:p>
          <a:p>
            <a:pPr lvl="1"/>
            <a:r>
              <a:rPr lang="en-GB" dirty="0"/>
              <a:t>The risk that the model is unavailable for a given period of time </a:t>
            </a:r>
          </a:p>
          <a:p>
            <a:pPr lvl="1"/>
            <a:r>
              <a:rPr lang="en-GB" dirty="0"/>
              <a:t>The risk that the model returns a bad prediction for a given sample </a:t>
            </a:r>
          </a:p>
          <a:p>
            <a:pPr lvl="1"/>
            <a:r>
              <a:rPr lang="en-GB" dirty="0"/>
              <a:t>The risk that the model accuracy or fairness decreases over time </a:t>
            </a:r>
          </a:p>
          <a:p>
            <a:pPr lvl="1"/>
            <a:r>
              <a:rPr lang="en-GB" dirty="0"/>
              <a:t>The risk that the skills necessary to maintain the model (i.e., data science talent) are lost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26</a:t>
            </a:fld>
            <a:endParaRPr lang="it-IT" dirty="0"/>
          </a:p>
        </p:txBody>
      </p:sp>
      <p:pic>
        <p:nvPicPr>
          <p:cNvPr id="15" name="Content Placeholder 4">
            <a:extLst>
              <a:ext uri="{FF2B5EF4-FFF2-40B4-BE49-F238E27FC236}">
                <a16:creationId xmlns:a16="http://schemas.microsoft.com/office/drawing/2014/main" id="{05C661DF-6027-C818-0FFB-4FB38A5D5F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29439"/>
            <a:ext cx="5384800" cy="3667485"/>
          </a:xfrm>
        </p:spPr>
      </p:pic>
    </p:spTree>
    <p:extLst>
      <p:ext uri="{BB962C8B-B14F-4D97-AF65-F5344CB8AC3E}">
        <p14:creationId xmlns:p14="http://schemas.microsoft.com/office/powerpoint/2010/main" val="2076792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B4F2E-EC49-AB49-FE68-DF9CD3050524}"/>
              </a:ext>
            </a:extLst>
          </p:cNvPr>
          <p:cNvSpPr>
            <a:spLocks noGrp="1"/>
          </p:cNvSpPr>
          <p:nvPr>
            <p:ph type="title"/>
          </p:nvPr>
        </p:nvSpPr>
        <p:spPr/>
        <p:txBody>
          <a:bodyPr>
            <a:normAutofit/>
          </a:bodyPr>
          <a:lstStyle/>
          <a:p>
            <a:r>
              <a:rPr lang="en-GB" dirty="0"/>
              <a:t>Responsible AI</a:t>
            </a:r>
          </a:p>
        </p:txBody>
      </p:sp>
      <p:sp>
        <p:nvSpPr>
          <p:cNvPr id="7" name="Content Placeholder 6">
            <a:extLst>
              <a:ext uri="{FF2B5EF4-FFF2-40B4-BE49-F238E27FC236}">
                <a16:creationId xmlns:a16="http://schemas.microsoft.com/office/drawing/2014/main" id="{924B7347-C54D-3C2C-327A-6152EE6E2612}"/>
              </a:ext>
            </a:extLst>
          </p:cNvPr>
          <p:cNvSpPr>
            <a:spLocks noGrp="1"/>
          </p:cNvSpPr>
          <p:nvPr>
            <p:ph sz="half" idx="1"/>
          </p:nvPr>
        </p:nvSpPr>
        <p:spPr/>
        <p:txBody>
          <a:bodyPr>
            <a:normAutofit fontScale="85000" lnSpcReduction="10000"/>
          </a:bodyPr>
          <a:lstStyle/>
          <a:p>
            <a:r>
              <a:rPr lang="en-GB" dirty="0">
                <a:solidFill>
                  <a:schemeClr val="accent6">
                    <a:lumMod val="75000"/>
                  </a:schemeClr>
                </a:solidFill>
              </a:rPr>
              <a:t>Intentionality:</a:t>
            </a:r>
            <a:r>
              <a:rPr lang="en-GB" dirty="0"/>
              <a:t> models are designed and behave in ways aligned with their purpose. This includes </a:t>
            </a:r>
            <a:r>
              <a:rPr lang="en-GB" i="1" dirty="0"/>
              <a:t>the assurance that data used for AI projects comes from compliant and unbiased sources </a:t>
            </a:r>
            <a:r>
              <a:rPr lang="en-GB" dirty="0"/>
              <a:t>plus a collaborative approach to AI projects that ensures multiple checks and balances on potential model bias.</a:t>
            </a:r>
          </a:p>
          <a:p>
            <a:r>
              <a:rPr lang="en-GB" dirty="0" err="1">
                <a:solidFill>
                  <a:schemeClr val="accent6">
                    <a:lumMod val="75000"/>
                  </a:schemeClr>
                </a:solidFill>
              </a:rPr>
              <a:t>Explainability</a:t>
            </a:r>
            <a:r>
              <a:rPr lang="en-GB" dirty="0">
                <a:solidFill>
                  <a:schemeClr val="accent6">
                    <a:lumMod val="75000"/>
                  </a:schemeClr>
                </a:solidFill>
              </a:rPr>
              <a:t>: </a:t>
            </a:r>
            <a:r>
              <a:rPr lang="en-GB" dirty="0"/>
              <a:t>the results of AI systems should be explainable by humans (</a:t>
            </a:r>
            <a:r>
              <a:rPr lang="en-GB" i="1" dirty="0"/>
              <a:t>ideally, not just the humans who created the system</a:t>
            </a:r>
            <a:r>
              <a:rPr lang="en-GB" dirty="0"/>
              <a:t>).</a:t>
            </a:r>
            <a:endParaRPr lang="en-IT" dirty="0"/>
          </a:p>
        </p:txBody>
      </p:sp>
      <p:sp>
        <p:nvSpPr>
          <p:cNvPr id="3" name="Content Placeholder 2">
            <a:extLst>
              <a:ext uri="{FF2B5EF4-FFF2-40B4-BE49-F238E27FC236}">
                <a16:creationId xmlns:a16="http://schemas.microsoft.com/office/drawing/2014/main" id="{4715AC0C-EE74-509A-98C3-CC5A47C3808D}"/>
              </a:ext>
            </a:extLst>
          </p:cNvPr>
          <p:cNvSpPr>
            <a:spLocks noGrp="1"/>
          </p:cNvSpPr>
          <p:nvPr>
            <p:ph sz="half" idx="2"/>
          </p:nvPr>
        </p:nvSpPr>
        <p:spPr/>
        <p:txBody>
          <a:bodyPr>
            <a:normAutofit fontScale="85000" lnSpcReduction="10000"/>
          </a:bodyPr>
          <a:lstStyle/>
          <a:p>
            <a:r>
              <a:rPr lang="en-GB" dirty="0">
                <a:solidFill>
                  <a:schemeClr val="accent6">
                    <a:lumMod val="75000"/>
                  </a:schemeClr>
                </a:solidFill>
              </a:rPr>
              <a:t>Accountability</a:t>
            </a:r>
            <a:r>
              <a:rPr lang="en-GB" i="1" dirty="0">
                <a:solidFill>
                  <a:schemeClr val="accent6">
                    <a:lumMod val="75000"/>
                  </a:schemeClr>
                </a:solidFill>
              </a:rPr>
              <a:t>: </a:t>
            </a:r>
            <a:r>
              <a:rPr lang="en-GB" i="1" dirty="0"/>
              <a:t>overall view of which teams are using what data, how, and in which models</a:t>
            </a:r>
            <a:r>
              <a:rPr lang="en-GB" dirty="0"/>
              <a:t>. It also includes the need for trust that data is reliable and being collected in accordance with regulations as well as a centralized understanding of which models are used for what business processes. </a:t>
            </a:r>
          </a:p>
          <a:p>
            <a:r>
              <a:rPr lang="en-GB" dirty="0">
                <a:solidFill>
                  <a:schemeClr val="accent6">
                    <a:lumMod val="75000"/>
                  </a:schemeClr>
                </a:solidFill>
              </a:rPr>
              <a:t>Traceability</a:t>
            </a:r>
            <a:r>
              <a:rPr lang="en-GB" dirty="0"/>
              <a:t>: if something goes wrong, the ability to find where in the pipeline it happened. </a:t>
            </a:r>
          </a:p>
          <a:p>
            <a:endParaRPr lang="en-GB" dirty="0"/>
          </a:p>
          <a:p>
            <a:endParaRPr lang="en-IT" dirty="0"/>
          </a:p>
        </p:txBody>
      </p:sp>
      <p:sp>
        <p:nvSpPr>
          <p:cNvPr id="4" name="Slide Number Placeholder 3">
            <a:extLst>
              <a:ext uri="{FF2B5EF4-FFF2-40B4-BE49-F238E27FC236}">
                <a16:creationId xmlns:a16="http://schemas.microsoft.com/office/drawing/2014/main" id="{DEC6AB1C-8C43-702A-C3D4-9651D385C729}"/>
              </a:ext>
            </a:extLst>
          </p:cNvPr>
          <p:cNvSpPr>
            <a:spLocks noGrp="1"/>
          </p:cNvSpPr>
          <p:nvPr>
            <p:ph type="sldNum" sz="quarter" idx="12"/>
          </p:nvPr>
        </p:nvSpPr>
        <p:spPr/>
        <p:txBody>
          <a:bodyPr/>
          <a:lstStyle/>
          <a:p>
            <a:fld id="{D2040F39-7941-49A4-B48D-F201B18B6351}" type="slidenum">
              <a:rPr lang="it-IT" smtClean="0"/>
              <a:pPr/>
              <a:t>27</a:t>
            </a:fld>
            <a:endParaRPr lang="it-IT" dirty="0"/>
          </a:p>
        </p:txBody>
      </p:sp>
    </p:spTree>
    <p:extLst>
      <p:ext uri="{BB962C8B-B14F-4D97-AF65-F5344CB8AC3E}">
        <p14:creationId xmlns:p14="http://schemas.microsoft.com/office/powerpoint/2010/main" val="27217942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093922-4982-93FE-FD49-8F69E1933391}"/>
              </a:ext>
            </a:extLst>
          </p:cNvPr>
          <p:cNvSpPr>
            <a:spLocks noGrp="1"/>
          </p:cNvSpPr>
          <p:nvPr>
            <p:ph type="ctrTitle"/>
          </p:nvPr>
        </p:nvSpPr>
        <p:spPr/>
        <p:txBody>
          <a:bodyPr/>
          <a:lstStyle/>
          <a:p>
            <a:r>
              <a:rPr lang="en-GB" dirty="0"/>
              <a:t>ML/AI Organizational Roles</a:t>
            </a:r>
            <a:endParaRPr lang="en-IT" dirty="0"/>
          </a:p>
        </p:txBody>
      </p:sp>
      <p:sp>
        <p:nvSpPr>
          <p:cNvPr id="6" name="Subtitle 5">
            <a:extLst>
              <a:ext uri="{FF2B5EF4-FFF2-40B4-BE49-F238E27FC236}">
                <a16:creationId xmlns:a16="http://schemas.microsoft.com/office/drawing/2014/main" id="{4D95FA03-EC1B-D534-DD57-4CBCE6D6D878}"/>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12CE7D45-F2E9-95A3-0F23-0929D6809DE0}"/>
              </a:ext>
            </a:extLst>
          </p:cNvPr>
          <p:cNvSpPr>
            <a:spLocks noGrp="1"/>
          </p:cNvSpPr>
          <p:nvPr>
            <p:ph type="sldNum" sz="quarter" idx="12"/>
          </p:nvPr>
        </p:nvSpPr>
        <p:spPr/>
        <p:txBody>
          <a:bodyPr/>
          <a:lstStyle/>
          <a:p>
            <a:fld id="{D2040F39-7941-49A4-B48D-F201B18B6351}" type="slidenum">
              <a:rPr lang="it-IT" smtClean="0"/>
              <a:pPr/>
              <a:t>28</a:t>
            </a:fld>
            <a:endParaRPr lang="it-IT" dirty="0"/>
          </a:p>
        </p:txBody>
      </p:sp>
    </p:spTree>
    <p:extLst>
      <p:ext uri="{BB962C8B-B14F-4D97-AF65-F5344CB8AC3E}">
        <p14:creationId xmlns:p14="http://schemas.microsoft.com/office/powerpoint/2010/main" val="218767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112B24-256B-8F7A-4CD5-B3854D5F630F}"/>
              </a:ext>
            </a:extLst>
          </p:cNvPr>
          <p:cNvSpPr>
            <a:spLocks noGrp="1"/>
          </p:cNvSpPr>
          <p:nvPr>
            <p:ph type="title"/>
          </p:nvPr>
        </p:nvSpPr>
        <p:spPr/>
        <p:txBody>
          <a:bodyPr/>
          <a:lstStyle/>
          <a:p>
            <a:r>
              <a:rPr lang="en-GB" dirty="0"/>
              <a:t>ML/AI Organizational Roles</a:t>
            </a:r>
            <a:endParaRPr lang="en-IT" dirty="0"/>
          </a:p>
        </p:txBody>
      </p:sp>
      <p:sp>
        <p:nvSpPr>
          <p:cNvPr id="3" name="Content Placeholder 2">
            <a:extLst>
              <a:ext uri="{FF2B5EF4-FFF2-40B4-BE49-F238E27FC236}">
                <a16:creationId xmlns:a16="http://schemas.microsoft.com/office/drawing/2014/main" id="{DA96C5DE-7ED1-ED5E-4E8F-314B87B60AB9}"/>
              </a:ext>
            </a:extLst>
          </p:cNvPr>
          <p:cNvSpPr>
            <a:spLocks noGrp="1"/>
          </p:cNvSpPr>
          <p:nvPr>
            <p:ph idx="1"/>
          </p:nvPr>
        </p:nvSpPr>
        <p:spPr/>
        <p:txBody>
          <a:bodyPr>
            <a:normAutofit lnSpcReduction="10000"/>
          </a:bodyPr>
          <a:lstStyle/>
          <a:p>
            <a:r>
              <a:rPr lang="en-GB" dirty="0" err="1"/>
              <a:t>MLOps</a:t>
            </a:r>
            <a:r>
              <a:rPr lang="en-GB" dirty="0"/>
              <a:t> involves a diverse group of experts across the organization. </a:t>
            </a:r>
          </a:p>
          <a:p>
            <a:r>
              <a:rPr lang="en-GB" dirty="0">
                <a:solidFill>
                  <a:schemeClr val="accent6">
                    <a:lumMod val="75000"/>
                  </a:schemeClr>
                </a:solidFill>
              </a:rPr>
              <a:t>Each person from the subject matter expert to the most technical machine learning architect plays a critical part </a:t>
            </a:r>
            <a:r>
              <a:rPr lang="en-GB" dirty="0"/>
              <a:t>in the maintenance of ML models in production. </a:t>
            </a:r>
          </a:p>
          <a:p>
            <a:r>
              <a:rPr lang="en-GB" dirty="0"/>
              <a:t>This is ultimately important not only to </a:t>
            </a:r>
            <a:r>
              <a:rPr lang="en-GB" dirty="0">
                <a:solidFill>
                  <a:schemeClr val="accent6">
                    <a:lumMod val="75000"/>
                  </a:schemeClr>
                </a:solidFill>
              </a:rPr>
              <a:t>ensure the best possible results </a:t>
            </a:r>
            <a:r>
              <a:rPr lang="en-GB" dirty="0"/>
              <a:t>from ML models (good results generally lead to more trust in ML-based systems as well as an increased budget to build more), but also to </a:t>
            </a:r>
            <a:r>
              <a:rPr lang="en-GB" dirty="0">
                <a:solidFill>
                  <a:schemeClr val="accent6">
                    <a:lumMod val="75000"/>
                  </a:schemeClr>
                </a:solidFill>
              </a:rPr>
              <a:t>protect the business from risk</a:t>
            </a:r>
            <a:r>
              <a:rPr lang="en-GB" dirty="0"/>
              <a:t>. </a:t>
            </a:r>
          </a:p>
          <a:p>
            <a:endParaRPr lang="en-IT" dirty="0"/>
          </a:p>
        </p:txBody>
      </p:sp>
      <p:sp>
        <p:nvSpPr>
          <p:cNvPr id="4" name="Slide Number Placeholder 3">
            <a:extLst>
              <a:ext uri="{FF2B5EF4-FFF2-40B4-BE49-F238E27FC236}">
                <a16:creationId xmlns:a16="http://schemas.microsoft.com/office/drawing/2014/main" id="{4C4F0826-515E-C11D-E82A-A3D897177AE9}"/>
              </a:ext>
            </a:extLst>
          </p:cNvPr>
          <p:cNvSpPr>
            <a:spLocks noGrp="1"/>
          </p:cNvSpPr>
          <p:nvPr>
            <p:ph type="sldNum" sz="quarter" idx="12"/>
          </p:nvPr>
        </p:nvSpPr>
        <p:spPr/>
        <p:txBody>
          <a:bodyPr/>
          <a:lstStyle/>
          <a:p>
            <a:fld id="{D2040F39-7941-49A4-B48D-F201B18B6351}" type="slidenum">
              <a:rPr lang="it-IT" smtClean="0"/>
              <a:pPr/>
              <a:t>29</a:t>
            </a:fld>
            <a:endParaRPr lang="it-IT" dirty="0"/>
          </a:p>
        </p:txBody>
      </p:sp>
    </p:spTree>
    <p:extLst>
      <p:ext uri="{BB962C8B-B14F-4D97-AF65-F5344CB8AC3E}">
        <p14:creationId xmlns:p14="http://schemas.microsoft.com/office/powerpoint/2010/main" val="41060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B870-E488-303E-B6FA-6D4EA7FC1F4A}"/>
              </a:ext>
            </a:extLst>
          </p:cNvPr>
          <p:cNvSpPr>
            <a:spLocks noGrp="1"/>
          </p:cNvSpPr>
          <p:nvPr>
            <p:ph type="title"/>
          </p:nvPr>
        </p:nvSpPr>
        <p:spPr/>
        <p:txBody>
          <a:bodyPr/>
          <a:lstStyle/>
          <a:p>
            <a:r>
              <a:rPr lang="en-IT" dirty="0"/>
              <a:t>MLOps</a:t>
            </a:r>
          </a:p>
        </p:txBody>
      </p:sp>
      <p:sp>
        <p:nvSpPr>
          <p:cNvPr id="4" name="Slide Number Placeholder 3">
            <a:extLst>
              <a:ext uri="{FF2B5EF4-FFF2-40B4-BE49-F238E27FC236}">
                <a16:creationId xmlns:a16="http://schemas.microsoft.com/office/drawing/2014/main" id="{1F0C2D62-50C0-9525-38A3-206713BF7224}"/>
              </a:ext>
            </a:extLst>
          </p:cNvPr>
          <p:cNvSpPr>
            <a:spLocks noGrp="1"/>
          </p:cNvSpPr>
          <p:nvPr>
            <p:ph type="sldNum" sz="quarter" idx="12"/>
          </p:nvPr>
        </p:nvSpPr>
        <p:spPr/>
        <p:txBody>
          <a:bodyPr/>
          <a:lstStyle/>
          <a:p>
            <a:fld id="{D2040F39-7941-49A4-B48D-F201B18B6351}" type="slidenum">
              <a:rPr lang="it-IT" smtClean="0"/>
              <a:pPr/>
              <a:t>3</a:t>
            </a:fld>
            <a:endParaRPr lang="it-IT" dirty="0"/>
          </a:p>
        </p:txBody>
      </p:sp>
      <p:pic>
        <p:nvPicPr>
          <p:cNvPr id="12" name="Content Placeholder 11">
            <a:extLst>
              <a:ext uri="{FF2B5EF4-FFF2-40B4-BE49-F238E27FC236}">
                <a16:creationId xmlns:a16="http://schemas.microsoft.com/office/drawing/2014/main" id="{8622068C-B4DE-061E-660C-F3E05FD0A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7464152" cy="6860434"/>
          </a:xfrm>
        </p:spPr>
      </p:pic>
      <p:pic>
        <p:nvPicPr>
          <p:cNvPr id="16" name="Picture 15">
            <a:extLst>
              <a:ext uri="{FF2B5EF4-FFF2-40B4-BE49-F238E27FC236}">
                <a16:creationId xmlns:a16="http://schemas.microsoft.com/office/drawing/2014/main" id="{605B8A65-07E8-54EC-1560-9F34942F3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4152" y="0"/>
            <a:ext cx="4846320" cy="6858000"/>
          </a:xfrm>
          <a:prstGeom prst="rect">
            <a:avLst/>
          </a:prstGeom>
        </p:spPr>
      </p:pic>
    </p:spTree>
    <p:extLst>
      <p:ext uri="{BB962C8B-B14F-4D97-AF65-F5344CB8AC3E}">
        <p14:creationId xmlns:p14="http://schemas.microsoft.com/office/powerpoint/2010/main" val="225848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Subject matter experts </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20000"/>
          </a:bodyPr>
          <a:lstStyle/>
          <a:p>
            <a:r>
              <a:rPr lang="en-GB" dirty="0"/>
              <a:t>Provide business questions, goals, or KPIs (Key Performance Indicator) around which ML models should be framed. </a:t>
            </a:r>
          </a:p>
          <a:p>
            <a:r>
              <a:rPr lang="en-GB" dirty="0"/>
              <a:t>Continually evaluate and ensure that model performance aligns with the initial need.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Easy way to understand deployed model performance in business terms. </a:t>
            </a:r>
          </a:p>
          <a:p>
            <a:pPr lvl="1"/>
            <a:r>
              <a:rPr lang="en-GB" dirty="0"/>
              <a:t>Mechanism or feedback loop for flagging model results that don’t align with business expectations.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30</a:t>
            </a:fld>
            <a:endParaRPr lang="it-IT" dirty="0"/>
          </a:p>
        </p:txBody>
      </p:sp>
      <p:pic>
        <p:nvPicPr>
          <p:cNvPr id="8" name="Content Placeholder 7">
            <a:extLst>
              <a:ext uri="{FF2B5EF4-FFF2-40B4-BE49-F238E27FC236}">
                <a16:creationId xmlns:a16="http://schemas.microsoft.com/office/drawing/2014/main" id="{33A1825F-450B-BB78-1D06-1EAE722597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724547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scientists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sz="2000" dirty="0"/>
              <a:t>Build models that address the needs of subject matter experts. </a:t>
            </a:r>
          </a:p>
          <a:p>
            <a:r>
              <a:rPr lang="en-GB" sz="2000" dirty="0"/>
              <a:t>Deliver operationalizable models so that they can be properly used in the production environment.</a:t>
            </a:r>
          </a:p>
          <a:p>
            <a:r>
              <a:rPr lang="en-GB" sz="2000" dirty="0"/>
              <a:t>Assess model quality (of both original and tests) in tandem with subject matter experts to ensure they answer business questions. </a:t>
            </a:r>
          </a:p>
          <a:p>
            <a:r>
              <a:rPr lang="en-GB" sz="2000" dirty="0" err="1">
                <a:solidFill>
                  <a:schemeClr val="accent6">
                    <a:lumMod val="75000"/>
                  </a:schemeClr>
                </a:solidFill>
              </a:rPr>
              <a:t>MLOps</a:t>
            </a:r>
            <a:r>
              <a:rPr lang="en-GB" sz="2000" dirty="0">
                <a:solidFill>
                  <a:schemeClr val="accent6">
                    <a:lumMod val="75000"/>
                  </a:schemeClr>
                </a:solidFill>
              </a:rPr>
              <a:t> requirements </a:t>
            </a:r>
          </a:p>
          <a:p>
            <a:pPr lvl="1"/>
            <a:r>
              <a:rPr lang="en-GB" sz="1600" dirty="0"/>
              <a:t>Automated model packaging and delivery for quick and easy (yet safe) deployment to production. </a:t>
            </a:r>
          </a:p>
          <a:p>
            <a:pPr lvl="1"/>
            <a:r>
              <a:rPr lang="en-GB" sz="1600" dirty="0"/>
              <a:t>Ability to develop tests to determine the quality of deployed models and to make continual improvements. </a:t>
            </a:r>
          </a:p>
          <a:p>
            <a:pPr lvl="1"/>
            <a:r>
              <a:rPr lang="en-GB" sz="1600" dirty="0"/>
              <a:t>Visibility into the performance of all deployed models (including side-by-side for tests) from one central location. </a:t>
            </a:r>
          </a:p>
          <a:p>
            <a:endParaRPr lang="en-GB" sz="2000" dirty="0"/>
          </a:p>
          <a:p>
            <a:endParaRPr lang="en-IT" sz="2000"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31</a:t>
            </a:fld>
            <a:endParaRPr lang="it-IT" dirty="0"/>
          </a:p>
        </p:txBody>
      </p:sp>
      <p:pic>
        <p:nvPicPr>
          <p:cNvPr id="6" name="Content Placeholder 7">
            <a:extLst>
              <a:ext uri="{FF2B5EF4-FFF2-40B4-BE49-F238E27FC236}">
                <a16:creationId xmlns:a16="http://schemas.microsoft.com/office/drawing/2014/main" id="{6F6B969E-0D70-5288-20EA-2C86790ADC4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149040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Data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lnSpcReduction="10000"/>
          </a:bodyPr>
          <a:lstStyle/>
          <a:p>
            <a:r>
              <a:rPr lang="en-GB" dirty="0"/>
              <a:t>Integrate ML models in the company’s applications and systems. </a:t>
            </a:r>
          </a:p>
          <a:p>
            <a:r>
              <a:rPr lang="en-GB" dirty="0"/>
              <a:t>Ensure that ML models work seamlessly with other non-machine-learning-based applications.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Versioning and automatic tests.</a:t>
            </a:r>
          </a:p>
          <a:p>
            <a:pPr lvl="1"/>
            <a:r>
              <a:rPr lang="en-GB" dirty="0"/>
              <a:t>The ability to work in parallel on the same application.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32</a:t>
            </a:fld>
            <a:endParaRPr lang="it-IT" dirty="0"/>
          </a:p>
        </p:txBody>
      </p:sp>
      <p:pic>
        <p:nvPicPr>
          <p:cNvPr id="7" name="Content Placeholder 7">
            <a:extLst>
              <a:ext uri="{FF2B5EF4-FFF2-40B4-BE49-F238E27FC236}">
                <a16:creationId xmlns:a16="http://schemas.microsoft.com/office/drawing/2014/main" id="{1304E8E4-1BE9-F40D-EB4F-93DC2EFAE97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520739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Software engineers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a:bodyPr>
          <a:lstStyle/>
          <a:p>
            <a:r>
              <a:rPr lang="en-GB" dirty="0"/>
              <a:t>Optimize the retrieval and use of data to power ML models.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Visibility into performance of all deployed models. </a:t>
            </a:r>
          </a:p>
          <a:p>
            <a:pPr lvl="1"/>
            <a:r>
              <a:rPr lang="en-GB" dirty="0"/>
              <a:t>Ability to see the full details of individual data pipelines to address underlying data plumbing issues.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33</a:t>
            </a:fld>
            <a:endParaRPr lang="it-IT" dirty="0"/>
          </a:p>
        </p:txBody>
      </p:sp>
      <p:pic>
        <p:nvPicPr>
          <p:cNvPr id="7" name="Content Placeholder 7">
            <a:extLst>
              <a:ext uri="{FF2B5EF4-FFF2-40B4-BE49-F238E27FC236}">
                <a16:creationId xmlns:a16="http://schemas.microsoft.com/office/drawing/2014/main" id="{540A1F18-8D4C-9FFC-C2A8-F4C9A4421A5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3100631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ML architects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lnSpcReduction="20000"/>
          </a:bodyPr>
          <a:lstStyle/>
          <a:p>
            <a:r>
              <a:rPr lang="en-GB" dirty="0"/>
              <a:t>Ensure a scalable and flexible environment for ML model pipelines, from design to development and monitoring. </a:t>
            </a:r>
          </a:p>
          <a:p>
            <a:r>
              <a:rPr lang="en-GB" dirty="0"/>
              <a:t>Introduce new technologies when appropriate that improve ML model performance in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A high-level overview of models and their resources consumed. </a:t>
            </a:r>
          </a:p>
          <a:p>
            <a:pPr lvl="1"/>
            <a:r>
              <a:rPr lang="en-GB" dirty="0"/>
              <a:t>Ability to drill down into data pipelines to assess and adjust infrastructure needs.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34</a:t>
            </a:fld>
            <a:endParaRPr lang="it-IT" dirty="0"/>
          </a:p>
        </p:txBody>
      </p:sp>
      <p:pic>
        <p:nvPicPr>
          <p:cNvPr id="6" name="Content Placeholder 7">
            <a:extLst>
              <a:ext uri="{FF2B5EF4-FFF2-40B4-BE49-F238E27FC236}">
                <a16:creationId xmlns:a16="http://schemas.microsoft.com/office/drawing/2014/main" id="{E756AE9A-641F-51F8-EA4E-A897D724325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1635997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Model risk managers/auditors </a:t>
            </a:r>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fontScale="92500"/>
          </a:bodyPr>
          <a:lstStyle/>
          <a:p>
            <a:r>
              <a:rPr lang="en-GB" dirty="0"/>
              <a:t>Minimize overall risk to the company as a result of ML models in production. </a:t>
            </a:r>
          </a:p>
          <a:p>
            <a:r>
              <a:rPr lang="en-GB" dirty="0"/>
              <a:t>Ensure compliance with internal and external requirements before pushing ML models to production.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Robust, likely automated, reporting tools on all models (currently or ever in production), including data lineage.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35</a:t>
            </a:fld>
            <a:endParaRPr lang="it-IT" dirty="0"/>
          </a:p>
        </p:txBody>
      </p:sp>
      <p:pic>
        <p:nvPicPr>
          <p:cNvPr id="7" name="Content Placeholder 7">
            <a:extLst>
              <a:ext uri="{FF2B5EF4-FFF2-40B4-BE49-F238E27FC236}">
                <a16:creationId xmlns:a16="http://schemas.microsoft.com/office/drawing/2014/main" id="{F2EE37EA-D13C-F7F5-BF61-65E84EEF49D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864063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E8EE6-18FF-AA69-BCE2-6834A6CBAE59}"/>
              </a:ext>
            </a:extLst>
          </p:cNvPr>
          <p:cNvSpPr>
            <a:spLocks noGrp="1"/>
          </p:cNvSpPr>
          <p:nvPr>
            <p:ph type="title"/>
          </p:nvPr>
        </p:nvSpPr>
        <p:spPr/>
        <p:txBody>
          <a:bodyPr>
            <a:normAutofit/>
          </a:bodyPr>
          <a:lstStyle/>
          <a:p>
            <a:r>
              <a:rPr lang="en-GB" dirty="0"/>
              <a:t>DevOps</a:t>
            </a:r>
            <a:endParaRPr lang="en-IT" dirty="0"/>
          </a:p>
        </p:txBody>
      </p:sp>
      <p:sp>
        <p:nvSpPr>
          <p:cNvPr id="3" name="Content Placeholder 2">
            <a:extLst>
              <a:ext uri="{FF2B5EF4-FFF2-40B4-BE49-F238E27FC236}">
                <a16:creationId xmlns:a16="http://schemas.microsoft.com/office/drawing/2014/main" id="{95164FB4-CA83-1A7A-4CE3-C360A7376C35}"/>
              </a:ext>
            </a:extLst>
          </p:cNvPr>
          <p:cNvSpPr>
            <a:spLocks noGrp="1"/>
          </p:cNvSpPr>
          <p:nvPr>
            <p:ph sz="half" idx="1"/>
          </p:nvPr>
        </p:nvSpPr>
        <p:spPr/>
        <p:txBody>
          <a:bodyPr>
            <a:normAutofit lnSpcReduction="10000"/>
          </a:bodyPr>
          <a:lstStyle/>
          <a:p>
            <a:r>
              <a:rPr lang="en-GB" dirty="0"/>
              <a:t>Conduct and build operational systems and test for security, performance, availability. </a:t>
            </a:r>
          </a:p>
          <a:p>
            <a:r>
              <a:rPr lang="en-GB" dirty="0"/>
              <a:t>Continuous Integration/Continuous Delivery (CI/CD) pipeline management. </a:t>
            </a:r>
          </a:p>
          <a:p>
            <a:r>
              <a:rPr lang="en-GB" dirty="0" err="1">
                <a:solidFill>
                  <a:schemeClr val="accent6">
                    <a:lumMod val="75000"/>
                  </a:schemeClr>
                </a:solidFill>
              </a:rPr>
              <a:t>MLOps</a:t>
            </a:r>
            <a:r>
              <a:rPr lang="en-GB" dirty="0">
                <a:solidFill>
                  <a:schemeClr val="accent6">
                    <a:lumMod val="75000"/>
                  </a:schemeClr>
                </a:solidFill>
              </a:rPr>
              <a:t> requirements </a:t>
            </a:r>
          </a:p>
          <a:p>
            <a:pPr lvl="1"/>
            <a:r>
              <a:rPr lang="en-GB" dirty="0"/>
              <a:t>Seamless integration of </a:t>
            </a:r>
            <a:r>
              <a:rPr lang="en-GB" dirty="0" err="1"/>
              <a:t>MLOps</a:t>
            </a:r>
            <a:r>
              <a:rPr lang="en-GB" dirty="0"/>
              <a:t> into the larger DevOps strategy of the enterprise. </a:t>
            </a:r>
          </a:p>
          <a:p>
            <a:pPr lvl="1"/>
            <a:r>
              <a:rPr lang="en-GB" dirty="0"/>
              <a:t>Seamless deployment pipeline. </a:t>
            </a:r>
          </a:p>
          <a:p>
            <a:endParaRPr lang="en-GB" dirty="0"/>
          </a:p>
          <a:p>
            <a:endParaRPr lang="en-GB" dirty="0"/>
          </a:p>
          <a:p>
            <a:endParaRPr lang="en-IT" dirty="0"/>
          </a:p>
        </p:txBody>
      </p:sp>
      <p:sp>
        <p:nvSpPr>
          <p:cNvPr id="4" name="Slide Number Placeholder 3">
            <a:extLst>
              <a:ext uri="{FF2B5EF4-FFF2-40B4-BE49-F238E27FC236}">
                <a16:creationId xmlns:a16="http://schemas.microsoft.com/office/drawing/2014/main" id="{DF384E5C-2CA7-C25F-8FAA-8FB9A46C1CA5}"/>
              </a:ext>
            </a:extLst>
          </p:cNvPr>
          <p:cNvSpPr>
            <a:spLocks noGrp="1"/>
          </p:cNvSpPr>
          <p:nvPr>
            <p:ph type="sldNum" sz="quarter" idx="12"/>
          </p:nvPr>
        </p:nvSpPr>
        <p:spPr/>
        <p:txBody>
          <a:bodyPr/>
          <a:lstStyle/>
          <a:p>
            <a:fld id="{D2040F39-7941-49A4-B48D-F201B18B6351}" type="slidenum">
              <a:rPr lang="it-IT" smtClean="0"/>
              <a:pPr/>
              <a:t>36</a:t>
            </a:fld>
            <a:endParaRPr lang="it-IT" dirty="0"/>
          </a:p>
        </p:txBody>
      </p:sp>
      <p:pic>
        <p:nvPicPr>
          <p:cNvPr id="6" name="Content Placeholder 7">
            <a:extLst>
              <a:ext uri="{FF2B5EF4-FFF2-40B4-BE49-F238E27FC236}">
                <a16:creationId xmlns:a16="http://schemas.microsoft.com/office/drawing/2014/main" id="{E4082FCB-A0FF-BC19-EE1C-EA9CA95654B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773306" y="1600200"/>
            <a:ext cx="4233387" cy="4525963"/>
          </a:xfrm>
        </p:spPr>
      </p:pic>
    </p:spTree>
    <p:extLst>
      <p:ext uri="{BB962C8B-B14F-4D97-AF65-F5344CB8AC3E}">
        <p14:creationId xmlns:p14="http://schemas.microsoft.com/office/powerpoint/2010/main" val="2576266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E7EC80B-8E79-2C68-EA4F-F09C80E2ACE1}"/>
              </a:ext>
            </a:extLst>
          </p:cNvPr>
          <p:cNvSpPr>
            <a:spLocks noGrp="1"/>
          </p:cNvSpPr>
          <p:nvPr>
            <p:ph type="ctrTitle"/>
          </p:nvPr>
        </p:nvSpPr>
        <p:spPr/>
        <p:txBody>
          <a:bodyPr/>
          <a:lstStyle/>
          <a:p>
            <a:r>
              <a:rPr lang="en-GB" dirty="0"/>
              <a:t>Designing ML-powered Software</a:t>
            </a:r>
            <a:endParaRPr lang="en-IT" dirty="0"/>
          </a:p>
        </p:txBody>
      </p:sp>
      <p:sp>
        <p:nvSpPr>
          <p:cNvPr id="14" name="Subtitle 13">
            <a:extLst>
              <a:ext uri="{FF2B5EF4-FFF2-40B4-BE49-F238E27FC236}">
                <a16:creationId xmlns:a16="http://schemas.microsoft.com/office/drawing/2014/main" id="{A4FB8EFB-A8D8-E4EC-6550-2829D94B7711}"/>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A3F8A73E-1AB2-0D00-D2A4-E74AEA086DAC}"/>
              </a:ext>
            </a:extLst>
          </p:cNvPr>
          <p:cNvSpPr>
            <a:spLocks noGrp="1"/>
          </p:cNvSpPr>
          <p:nvPr>
            <p:ph type="sldNum" sz="quarter" idx="12"/>
          </p:nvPr>
        </p:nvSpPr>
        <p:spPr/>
        <p:txBody>
          <a:bodyPr/>
          <a:lstStyle/>
          <a:p>
            <a:fld id="{D2040F39-7941-49A4-B48D-F201B18B6351}" type="slidenum">
              <a:rPr lang="it-IT" smtClean="0"/>
              <a:pPr/>
              <a:t>37</a:t>
            </a:fld>
            <a:endParaRPr lang="it-IT" dirty="0"/>
          </a:p>
        </p:txBody>
      </p:sp>
    </p:spTree>
    <p:extLst>
      <p:ext uri="{BB962C8B-B14F-4D97-AF65-F5344CB8AC3E}">
        <p14:creationId xmlns:p14="http://schemas.microsoft.com/office/powerpoint/2010/main" val="4743444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Autofit/>
          </a:bodyPr>
          <a:lstStyle/>
          <a:p>
            <a:r>
              <a:rPr lang="en-GB" sz="2000" dirty="0">
                <a:solidFill>
                  <a:schemeClr val="accent6">
                    <a:lumMod val="75000"/>
                  </a:schemeClr>
                </a:solidFill>
              </a:rPr>
              <a:t>The ML Canvas lets you lay down your vision for your ML system and communicate it with your team.</a:t>
            </a:r>
          </a:p>
          <a:p>
            <a:r>
              <a:rPr lang="en-GB" sz="2000" dirty="0"/>
              <a:t>Connect what ML can do to your organization’s objectives, and towards assessing feasibility.</a:t>
            </a:r>
          </a:p>
          <a:p>
            <a:r>
              <a:rPr lang="en-GB" sz="2000" dirty="0"/>
              <a:t>Identify </a:t>
            </a:r>
            <a:r>
              <a:rPr lang="en-GB" sz="2000" dirty="0">
                <a:solidFill>
                  <a:schemeClr val="accent6">
                    <a:lumMod val="75000"/>
                  </a:schemeClr>
                </a:solidFill>
              </a:rPr>
              <a:t>key constraints of ML system, which have an impact on the technology to choose</a:t>
            </a:r>
            <a:r>
              <a:rPr lang="en-GB" sz="2000" dirty="0"/>
              <a:t>.</a:t>
            </a:r>
          </a:p>
          <a:p>
            <a:r>
              <a:rPr lang="en-GB" sz="2000" dirty="0"/>
              <a:t>Describe how your ML system will </a:t>
            </a:r>
            <a:r>
              <a:rPr lang="en-GB" sz="2000" dirty="0">
                <a:solidFill>
                  <a:schemeClr val="accent6">
                    <a:lumMod val="75000"/>
                  </a:schemeClr>
                </a:solidFill>
              </a:rPr>
              <a:t>turn predictions into value for end-users</a:t>
            </a:r>
            <a:r>
              <a:rPr lang="en-GB" sz="2000" dirty="0"/>
              <a:t>, which data it will learn from, and how to make sure it will work as intended.</a:t>
            </a:r>
          </a:p>
          <a:p>
            <a:r>
              <a:rPr lang="en-GB" sz="2000" dirty="0"/>
              <a:t>Anticipate costs</a:t>
            </a:r>
            <a:r>
              <a:rPr lang="en-GB" sz="2000" dirty="0">
                <a:solidFill>
                  <a:schemeClr val="accent6">
                    <a:lumMod val="75000"/>
                  </a:schemeClr>
                </a:solidFill>
              </a:rPr>
              <a:t>, identify bottlenecks, specify requirements, and create a roadmap</a:t>
            </a:r>
            <a:r>
              <a:rPr lang="en-GB" sz="2000" dirty="0"/>
              <a:t>.</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38</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
        <p:nvSpPr>
          <p:cNvPr id="5" name="TextBox 4">
            <a:extLst>
              <a:ext uri="{FF2B5EF4-FFF2-40B4-BE49-F238E27FC236}">
                <a16:creationId xmlns:a16="http://schemas.microsoft.com/office/drawing/2014/main" id="{91E6E8F3-E68F-A0FF-51F6-BE02598AEB25}"/>
              </a:ext>
            </a:extLst>
          </p:cNvPr>
          <p:cNvSpPr txBox="1"/>
          <p:nvPr/>
        </p:nvSpPr>
        <p:spPr>
          <a:xfrm>
            <a:off x="6744072" y="5875101"/>
            <a:ext cx="6186054" cy="369332"/>
          </a:xfrm>
          <a:prstGeom prst="rect">
            <a:avLst/>
          </a:prstGeom>
          <a:noFill/>
        </p:spPr>
        <p:txBody>
          <a:bodyPr wrap="square">
            <a:spAutoFit/>
          </a:bodyPr>
          <a:lstStyle/>
          <a:p>
            <a:r>
              <a:rPr lang="en-IT" dirty="0"/>
              <a:t>https://www.ownml.co/machine-learning-canvas</a:t>
            </a:r>
          </a:p>
        </p:txBody>
      </p:sp>
    </p:spTree>
    <p:extLst>
      <p:ext uri="{BB962C8B-B14F-4D97-AF65-F5344CB8AC3E}">
        <p14:creationId xmlns:p14="http://schemas.microsoft.com/office/powerpoint/2010/main" val="18642957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39</a:t>
            </a:fld>
            <a:endParaRPr lang="it-IT" dirty="0"/>
          </a:p>
        </p:txBody>
      </p:sp>
      <p:pic>
        <p:nvPicPr>
          <p:cNvPr id="17" name="Content Placeholder 12">
            <a:extLst>
              <a:ext uri="{FF2B5EF4-FFF2-40B4-BE49-F238E27FC236}">
                <a16:creationId xmlns:a16="http://schemas.microsoft.com/office/drawing/2014/main" id="{C6621BDE-3D1E-9104-9D01-A871044BC97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35601" y="1556792"/>
            <a:ext cx="10120797" cy="4805909"/>
          </a:xfrm>
        </p:spPr>
      </p:pic>
    </p:spTree>
    <p:extLst>
      <p:ext uri="{BB962C8B-B14F-4D97-AF65-F5344CB8AC3E}">
        <p14:creationId xmlns:p14="http://schemas.microsoft.com/office/powerpoint/2010/main" val="701400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State of Enterprise ML/AI</a:t>
            </a:r>
            <a:endParaRPr lang="en-IT" dirty="0"/>
          </a:p>
        </p:txBody>
      </p:sp>
      <p:sp>
        <p:nvSpPr>
          <p:cNvPr id="8" name="Content Placeholder 7">
            <a:extLst>
              <a:ext uri="{FF2B5EF4-FFF2-40B4-BE49-F238E27FC236}">
                <a16:creationId xmlns:a16="http://schemas.microsoft.com/office/drawing/2014/main" id="{EDFAD398-4B58-45E4-2C3B-97BBD16F7455}"/>
              </a:ext>
            </a:extLst>
          </p:cNvPr>
          <p:cNvSpPr>
            <a:spLocks noGrp="1"/>
          </p:cNvSpPr>
          <p:nvPr>
            <p:ph sz="half" idx="1"/>
          </p:nvPr>
        </p:nvSpPr>
        <p:spPr/>
        <p:txBody>
          <a:bodyPr>
            <a:normAutofit lnSpcReduction="10000"/>
          </a:bodyPr>
          <a:lstStyle/>
          <a:p>
            <a:r>
              <a:rPr lang="en-GB" dirty="0"/>
              <a:t>According to </a:t>
            </a:r>
            <a:r>
              <a:rPr lang="en-GB" dirty="0">
                <a:hlinkClick r:id="rId2"/>
              </a:rPr>
              <a:t>Statista Digital Economy Compass 2019</a:t>
            </a:r>
            <a:r>
              <a:rPr lang="en-GB" dirty="0"/>
              <a:t>, two major trends will disrupt the economy and our lives:</a:t>
            </a:r>
          </a:p>
          <a:p>
            <a:pPr lvl="1"/>
            <a:r>
              <a:rPr lang="en-GB" b="1" dirty="0"/>
              <a:t>Data-driven</a:t>
            </a:r>
            <a:r>
              <a:rPr lang="en-GB" dirty="0"/>
              <a:t> world, which is linked to the exponentially-growing amount of digitally-collected data.</a:t>
            </a:r>
          </a:p>
          <a:p>
            <a:pPr lvl="1"/>
            <a:r>
              <a:rPr lang="en-GB" dirty="0"/>
              <a:t>The increasing importance of </a:t>
            </a:r>
            <a:r>
              <a:rPr lang="en-GB" b="1" dirty="0"/>
              <a:t>Artificial Intelligence / Machine Learning / Data Science</a:t>
            </a:r>
            <a:r>
              <a:rPr lang="en-GB" dirty="0"/>
              <a:t>, which derives insights from this tremendous amount of data.</a:t>
            </a:r>
          </a:p>
          <a:p>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4</a:t>
            </a:fld>
            <a:endParaRPr lang="it-IT" dirty="0"/>
          </a:p>
        </p:txBody>
      </p:sp>
      <p:pic>
        <p:nvPicPr>
          <p:cNvPr id="5" name="Content Placeholder 5" descr="Table&#10;&#10;Description automatically generated">
            <a:extLst>
              <a:ext uri="{FF2B5EF4-FFF2-40B4-BE49-F238E27FC236}">
                <a16:creationId xmlns:a16="http://schemas.microsoft.com/office/drawing/2014/main" id="{D0097239-E33F-A60B-4E04-6DEA786B116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23215" y="1772816"/>
            <a:ext cx="6386820" cy="4353347"/>
          </a:xfrm>
        </p:spPr>
      </p:pic>
    </p:spTree>
    <p:extLst>
      <p:ext uri="{BB962C8B-B14F-4D97-AF65-F5344CB8AC3E}">
        <p14:creationId xmlns:p14="http://schemas.microsoft.com/office/powerpoint/2010/main" val="784257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40</a:t>
            </a:fld>
            <a:endParaRPr lang="it-IT" dirty="0"/>
          </a:p>
        </p:txBody>
      </p:sp>
      <p:pic>
        <p:nvPicPr>
          <p:cNvPr id="7" name="Picture 6">
            <a:extLst>
              <a:ext uri="{FF2B5EF4-FFF2-40B4-BE49-F238E27FC236}">
                <a16:creationId xmlns:a16="http://schemas.microsoft.com/office/drawing/2014/main" id="{76FA1F6C-D7DA-6445-1480-D1D6927FA2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913" y="1615068"/>
            <a:ext cx="9306173" cy="5099026"/>
          </a:xfrm>
          <a:prstGeom prst="rect">
            <a:avLst/>
          </a:prstGeom>
        </p:spPr>
      </p:pic>
    </p:spTree>
    <p:extLst>
      <p:ext uri="{BB962C8B-B14F-4D97-AF65-F5344CB8AC3E}">
        <p14:creationId xmlns:p14="http://schemas.microsoft.com/office/powerpoint/2010/main" val="2323425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a:bodyPr>
          <a:lstStyle/>
          <a:p>
            <a:pPr marL="0" indent="0">
              <a:buNone/>
            </a:pPr>
            <a:r>
              <a:rPr lang="en-GB" dirty="0">
                <a:solidFill>
                  <a:schemeClr val="accent6">
                    <a:lumMod val="75000"/>
                  </a:schemeClr>
                </a:solidFill>
              </a:rPr>
              <a:t>Value Proposition</a:t>
            </a:r>
          </a:p>
          <a:p>
            <a:r>
              <a:rPr lang="en-GB" dirty="0"/>
              <a:t>This is the crucial blocks in the whole canvas. Here we should answer three important questions:</a:t>
            </a:r>
          </a:p>
          <a:p>
            <a:r>
              <a:rPr lang="en-GB" i="1" dirty="0"/>
              <a:t>What</a:t>
            </a:r>
            <a:r>
              <a:rPr lang="en-GB" dirty="0"/>
              <a:t> is the problem? What objective are we serving? What are we trying to do for the end-user?</a:t>
            </a:r>
          </a:p>
          <a:p>
            <a:r>
              <a:rPr lang="en-GB" i="1" dirty="0"/>
              <a:t>Why</a:t>
            </a:r>
            <a:r>
              <a:rPr lang="en-GB" dirty="0"/>
              <a:t> is it important?</a:t>
            </a:r>
          </a:p>
          <a:p>
            <a:r>
              <a:rPr lang="en-GB" i="1" dirty="0"/>
              <a:t>Who</a:t>
            </a:r>
            <a:r>
              <a:rPr lang="en-GB" dirty="0"/>
              <a:t> is the end-user? </a:t>
            </a:r>
            <a:endParaRPr lang="en-IT" dirty="0"/>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41</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978289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20000"/>
          </a:bodyPr>
          <a:lstStyle/>
          <a:p>
            <a:pPr marL="0" indent="0">
              <a:buNone/>
            </a:pPr>
            <a:r>
              <a:rPr lang="en-GB" dirty="0">
                <a:solidFill>
                  <a:schemeClr val="accent6">
                    <a:lumMod val="75000"/>
                  </a:schemeClr>
                </a:solidFill>
              </a:rPr>
              <a:t>Data Sources</a:t>
            </a:r>
          </a:p>
          <a:p>
            <a:r>
              <a:rPr lang="en-GB" dirty="0"/>
              <a:t>In this block, we clarify all available and possible data sources to be used for the ML task. </a:t>
            </a:r>
          </a:p>
          <a:p>
            <a:pPr lvl="1"/>
            <a:r>
              <a:rPr lang="en-GB" dirty="0"/>
              <a:t>Internal/external databases</a:t>
            </a:r>
          </a:p>
          <a:p>
            <a:pPr lvl="1"/>
            <a:r>
              <a:rPr lang="en-GB" dirty="0"/>
              <a:t>Data marts, OLAP cubes, data warehouses, OLTP systems</a:t>
            </a:r>
          </a:p>
          <a:p>
            <a:pPr lvl="1"/>
            <a:r>
              <a:rPr lang="en-GB" dirty="0"/>
              <a:t>Hadoop clusters</a:t>
            </a:r>
          </a:p>
          <a:p>
            <a:pPr lvl="1"/>
            <a:r>
              <a:rPr lang="en-GB" dirty="0"/>
              <a:t>REST APIs to gather data</a:t>
            </a:r>
          </a:p>
          <a:p>
            <a:pPr lvl="1"/>
            <a:r>
              <a:rPr lang="en-GB" dirty="0"/>
              <a:t>Static files, spreadsheets</a:t>
            </a:r>
          </a:p>
          <a:p>
            <a:pPr lvl="1"/>
            <a:r>
              <a:rPr lang="en-GB" dirty="0"/>
              <a:t>Web scraping</a:t>
            </a:r>
          </a:p>
          <a:p>
            <a:pPr lvl="1"/>
            <a:r>
              <a:rPr lang="en-GB" dirty="0"/>
              <a:t>The output of other (ML) systems</a:t>
            </a:r>
          </a:p>
          <a:p>
            <a:pPr lvl="1"/>
            <a:r>
              <a:rPr lang="en-GB" dirty="0"/>
              <a:t>Open-source data sets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42</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0304100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Data Collection</a:t>
            </a:r>
          </a:p>
          <a:p>
            <a:r>
              <a:rPr lang="en-GB" dirty="0"/>
              <a:t>Gathers information about new data that should be collected in order to re-train the ML model. Prevents the ML model decay phenomenon. </a:t>
            </a:r>
          </a:p>
          <a:p>
            <a:r>
              <a:rPr lang="en-GB" dirty="0"/>
              <a:t>How do we label the new data?</a:t>
            </a:r>
          </a:p>
          <a:p>
            <a:r>
              <a:rPr lang="en-GB" dirty="0"/>
              <a:t>How expensive is it to collect new data?</a:t>
            </a:r>
          </a:p>
          <a:p>
            <a:r>
              <a:rPr lang="en-GB" dirty="0"/>
              <a:t>How expensive is it to process rich media like images, sound, or video?</a:t>
            </a:r>
          </a:p>
          <a:p>
            <a:r>
              <a:rPr lang="en-GB" dirty="0"/>
              <a:t>Is there human in the loop for the manual cleaning and labelling of the incoming data?</a:t>
            </a:r>
          </a:p>
          <a:p>
            <a:r>
              <a:rPr lang="en-GB" dirty="0"/>
              <a:t>Initial dataset (timeframe)?</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43</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9373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Autofit/>
          </a:bodyPr>
          <a:lstStyle/>
          <a:p>
            <a:pPr marL="0" indent="0">
              <a:buNone/>
            </a:pPr>
            <a:r>
              <a:rPr lang="en-GB" sz="1600" dirty="0">
                <a:solidFill>
                  <a:schemeClr val="accent6">
                    <a:lumMod val="75000"/>
                  </a:schemeClr>
                </a:solidFill>
              </a:rPr>
              <a:t>Prediction Task</a:t>
            </a:r>
          </a:p>
          <a:p>
            <a:r>
              <a:rPr lang="en-GB" sz="1600" dirty="0"/>
              <a:t>After clarifying what data is available, we brainstorm what type of ML should be used. Here are some examples of questions that might clarify the ML Task:</a:t>
            </a:r>
          </a:p>
          <a:p>
            <a:r>
              <a:rPr lang="en-GB" sz="1600" dirty="0"/>
              <a:t>Recommendation, regression, classification, clustering?</a:t>
            </a:r>
          </a:p>
          <a:p>
            <a:r>
              <a:rPr lang="en-GB" sz="1600" dirty="0"/>
              <a:t>What is the input for a prediction task? (e.g. E-mail text)</a:t>
            </a:r>
          </a:p>
          <a:p>
            <a:r>
              <a:rPr lang="en-GB" sz="1600" dirty="0"/>
              <a:t>What is the output of the prediction task? (e.g. spam)</a:t>
            </a:r>
          </a:p>
          <a:p>
            <a:r>
              <a:rPr lang="en-GB" sz="1600" dirty="0"/>
              <a:t>What is the degree of complexity our ML Model could assume? (e.g. is our model a combination of other ML models? Do we employ ensemble learning?)</a:t>
            </a:r>
          </a:p>
          <a:p>
            <a:r>
              <a:rPr lang="en-GB" sz="1600" dirty="0"/>
              <a:t>What are the complexity costs, such as training and inference time, for the above models?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44</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696016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85000" lnSpcReduction="20000"/>
          </a:bodyPr>
          <a:lstStyle/>
          <a:p>
            <a:pPr marL="0" indent="0">
              <a:buNone/>
            </a:pPr>
            <a:r>
              <a:rPr lang="en-GB" dirty="0">
                <a:solidFill>
                  <a:schemeClr val="accent6">
                    <a:lumMod val="75000"/>
                  </a:schemeClr>
                </a:solidFill>
              </a:rPr>
              <a:t>Decisions</a:t>
            </a:r>
          </a:p>
          <a:p>
            <a:r>
              <a:rPr lang="en-GB" dirty="0"/>
              <a:t>How are prediction used to make decisions?</a:t>
            </a:r>
          </a:p>
          <a:p>
            <a:r>
              <a:rPr lang="en-GB" dirty="0"/>
              <a:t>How does the end-user or the system interacts with the model predictions?</a:t>
            </a:r>
          </a:p>
          <a:p>
            <a:pPr lvl="1"/>
            <a:r>
              <a:rPr lang="en-GB" dirty="0"/>
              <a:t>e.g. What happens if the user gets a list of product recommendations? What happens if the incoming e-mail is classified as “spam”?</a:t>
            </a:r>
          </a:p>
          <a:p>
            <a:r>
              <a:rPr lang="en-GB" dirty="0"/>
              <a:t>Are there </a:t>
            </a:r>
            <a:r>
              <a:rPr lang="en-GB" i="1" dirty="0"/>
              <a:t>hidden costs</a:t>
            </a:r>
            <a:r>
              <a:rPr lang="en-GB" dirty="0"/>
              <a:t> in decision making, such as </a:t>
            </a:r>
            <a:r>
              <a:rPr lang="en-GB" i="1" dirty="0"/>
              <a:t>human in the loop</a:t>
            </a:r>
            <a:r>
              <a:rPr lang="en-GB" dirty="0"/>
              <a:t>?</a:t>
            </a:r>
          </a:p>
          <a:p>
            <a:r>
              <a:rPr lang="en-GB" dirty="0"/>
              <a:t>Such information is required to later decide on how to deploy the ML model.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45</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878633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7500" lnSpcReduction="20000"/>
          </a:bodyPr>
          <a:lstStyle/>
          <a:p>
            <a:pPr marL="0" indent="0">
              <a:buNone/>
            </a:pPr>
            <a:r>
              <a:rPr lang="en-GB" dirty="0">
                <a:solidFill>
                  <a:schemeClr val="accent6">
                    <a:lumMod val="75000"/>
                  </a:schemeClr>
                </a:solidFill>
              </a:rPr>
              <a:t>Live Monitoring</a:t>
            </a:r>
          </a:p>
          <a:p>
            <a:r>
              <a:rPr lang="en-GB" dirty="0"/>
              <a:t>After deployment, the ML model should be evaluated and here we would need to specify both </a:t>
            </a:r>
            <a:r>
              <a:rPr lang="en-GB" i="1" dirty="0"/>
              <a:t>model</a:t>
            </a:r>
            <a:r>
              <a:rPr lang="en-GB" dirty="0"/>
              <a:t> and </a:t>
            </a:r>
            <a:r>
              <a:rPr lang="en-GB" i="1" dirty="0"/>
              <a:t>business</a:t>
            </a:r>
            <a:r>
              <a:rPr lang="en-GB" dirty="0"/>
              <a:t> metrics, which should correlate. Generally, the metrics should follow the </a:t>
            </a:r>
            <a:r>
              <a:rPr lang="en-GB" i="1" dirty="0"/>
              <a:t>S.M.A.R.T</a:t>
            </a:r>
            <a:r>
              <a:rPr lang="en-GB" dirty="0"/>
              <a:t> methodology and be: </a:t>
            </a:r>
            <a:r>
              <a:rPr lang="en-GB" i="1" dirty="0"/>
              <a:t>Specific, Measurable, Achievable, Relevant,</a:t>
            </a:r>
            <a:r>
              <a:rPr lang="en-GB" dirty="0"/>
              <a:t> and </a:t>
            </a:r>
            <a:r>
              <a:rPr lang="en-GB" i="1" dirty="0"/>
              <a:t>Time-bound</a:t>
            </a:r>
            <a:r>
              <a:rPr lang="en-GB" dirty="0"/>
              <a:t>.</a:t>
            </a:r>
          </a:p>
          <a:p>
            <a:r>
              <a:rPr lang="en-GB" dirty="0"/>
              <a:t>How do we track the system performance?</a:t>
            </a:r>
          </a:p>
          <a:p>
            <a:pPr lvl="1"/>
            <a:r>
              <a:rPr lang="en-GB" dirty="0"/>
              <a:t>e.g. A/B Testing</a:t>
            </a:r>
          </a:p>
          <a:p>
            <a:r>
              <a:rPr lang="en-GB" dirty="0"/>
              <a:t>How do we evaluate the value creation?</a:t>
            </a:r>
          </a:p>
          <a:p>
            <a:pPr lvl="1"/>
            <a:r>
              <a:rPr lang="en-GB" dirty="0" err="1"/>
              <a:t>e.g</a:t>
            </a:r>
            <a:r>
              <a:rPr lang="en-GB" dirty="0"/>
              <a:t> users spent less time on the inbox.</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46</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03026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92500" lnSpcReduction="10000"/>
          </a:bodyPr>
          <a:lstStyle/>
          <a:p>
            <a:pPr marL="0" indent="0">
              <a:buNone/>
            </a:pPr>
            <a:r>
              <a:rPr lang="en-GB" dirty="0">
                <a:solidFill>
                  <a:schemeClr val="accent6">
                    <a:lumMod val="75000"/>
                  </a:schemeClr>
                </a:solidFill>
              </a:rPr>
              <a:t>Features</a:t>
            </a:r>
          </a:p>
          <a:p>
            <a:r>
              <a:rPr lang="en-GB" dirty="0"/>
              <a:t>As every ML algorithm requires input data in the form of features, we should clarify how should the input data be represented.</a:t>
            </a:r>
          </a:p>
          <a:p>
            <a:r>
              <a:rPr lang="en-GB" dirty="0"/>
              <a:t>How do we extract features from raw sources?</a:t>
            </a:r>
          </a:p>
          <a:p>
            <a:r>
              <a:rPr lang="en-GB" dirty="0"/>
              <a:t>Consider to include domain experts to specify what data aspects are most important for the particular ML task.</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47</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37454628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62500" lnSpcReduction="20000"/>
          </a:bodyPr>
          <a:lstStyle/>
          <a:p>
            <a:pPr marL="0" indent="0">
              <a:buNone/>
            </a:pPr>
            <a:r>
              <a:rPr lang="en-GB" dirty="0">
                <a:solidFill>
                  <a:schemeClr val="accent6">
                    <a:lumMod val="75000"/>
                  </a:schemeClr>
                </a:solidFill>
              </a:rPr>
              <a:t>Building Models</a:t>
            </a:r>
          </a:p>
          <a:p>
            <a:r>
              <a:rPr lang="en-GB" dirty="0"/>
              <a:t>Regards updating the ML models, because different ML tasks require different frequencies of model re-training:</a:t>
            </a:r>
          </a:p>
          <a:p>
            <a:r>
              <a:rPr lang="en-GB" dirty="0"/>
              <a:t>How often the model should be retrained?</a:t>
            </a:r>
          </a:p>
          <a:p>
            <a:pPr lvl="1"/>
            <a:r>
              <a:rPr lang="en-GB" dirty="0"/>
              <a:t>e.g. hourly, weekly, or with every new data point.</a:t>
            </a:r>
          </a:p>
          <a:p>
            <a:r>
              <a:rPr lang="en-GB" dirty="0"/>
              <a:t>What are the </a:t>
            </a:r>
            <a:r>
              <a:rPr lang="en-GB" i="1" dirty="0"/>
              <a:t>hidden costs</a:t>
            </a:r>
            <a:r>
              <a:rPr lang="en-GB" dirty="0"/>
              <a:t> for model re-training?</a:t>
            </a:r>
          </a:p>
          <a:p>
            <a:pPr lvl="1"/>
            <a:r>
              <a:rPr lang="en-GB" dirty="0"/>
              <a:t>do we use cloud resources to perform such tasks?</a:t>
            </a:r>
          </a:p>
          <a:p>
            <a:pPr lvl="1"/>
            <a:r>
              <a:rPr lang="en-GB" dirty="0"/>
              <a:t>what is the price policy of the cloud vendor?</a:t>
            </a:r>
          </a:p>
          <a:p>
            <a:pPr lvl="1"/>
            <a:r>
              <a:rPr lang="en-GB" dirty="0"/>
              <a:t>how should we perform hardware cost estimation?</a:t>
            </a:r>
          </a:p>
          <a:p>
            <a:r>
              <a:rPr lang="en-GB" dirty="0"/>
              <a:t>How long will it take to re-train the model?</a:t>
            </a:r>
          </a:p>
          <a:p>
            <a:r>
              <a:rPr lang="en-GB" dirty="0"/>
              <a:t>How do we deal with the scaling issues of cloud operations as they can be more complex and costly?</a:t>
            </a:r>
          </a:p>
          <a:p>
            <a:r>
              <a:rPr lang="en-GB" dirty="0"/>
              <a:t>Do we plan for change in the tech stack?</a:t>
            </a:r>
          </a:p>
          <a:p>
            <a:pPr lvl="1"/>
            <a:r>
              <a:rPr lang="en-GB" dirty="0"/>
              <a:t>e.g. how can we deal with the tech stack evolution as new tools and development workflows are emerging in the modern AI?</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48</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2424822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0000" lnSpcReduction="20000"/>
          </a:bodyPr>
          <a:lstStyle/>
          <a:p>
            <a:pPr marL="0" indent="0">
              <a:buNone/>
            </a:pPr>
            <a:r>
              <a:rPr lang="en-GB" dirty="0">
                <a:solidFill>
                  <a:schemeClr val="accent6">
                    <a:lumMod val="75000"/>
                  </a:schemeClr>
                </a:solidFill>
              </a:rPr>
              <a:t>Offline Evaluation</a:t>
            </a:r>
          </a:p>
          <a:p>
            <a:r>
              <a:rPr lang="en-GB" dirty="0"/>
              <a:t>Domain specific metrics that justify the deployment of the ML model. For example, simulated with the training and testing data, would the prediction of the model generate more revenue than the revenue created in the “traditional” way.</a:t>
            </a:r>
          </a:p>
          <a:p>
            <a:r>
              <a:rPr lang="en-GB" dirty="0"/>
              <a:t>What technical evaluation metrics should be used?</a:t>
            </a:r>
          </a:p>
          <a:p>
            <a:pPr lvl="1"/>
            <a:r>
              <a:rPr lang="en-GB" dirty="0"/>
              <a:t>Precision, Recall, F-1 measure.</a:t>
            </a:r>
          </a:p>
          <a:p>
            <a:pPr lvl="1"/>
            <a:r>
              <a:rPr lang="en-GB" dirty="0"/>
              <a:t>Accuracy.</a:t>
            </a:r>
          </a:p>
          <a:p>
            <a:r>
              <a:rPr lang="en-GB" dirty="0"/>
              <a:t>What is the meaning of model prediction errors such as </a:t>
            </a:r>
            <a:r>
              <a:rPr lang="en-GB" i="1" dirty="0"/>
              <a:t>false positives</a:t>
            </a:r>
            <a:r>
              <a:rPr lang="en-GB" dirty="0"/>
              <a:t> and </a:t>
            </a:r>
            <a:r>
              <a:rPr lang="en-GB" i="1" dirty="0"/>
              <a:t>false negatives</a:t>
            </a:r>
            <a:r>
              <a:rPr lang="en-GB" dirty="0"/>
              <a:t>?</a:t>
            </a:r>
          </a:p>
          <a:p>
            <a:r>
              <a:rPr lang="en-GB" dirty="0"/>
              <a:t>How much test data do we need to be confident that the ML model performs well?</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49</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2703658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State of Enterprise ML/AI</a:t>
            </a:r>
            <a:endParaRPr lang="en-IT" dirty="0"/>
          </a:p>
        </p:txBody>
      </p:sp>
      <p:sp>
        <p:nvSpPr>
          <p:cNvPr id="5" name="Content Placeholder 4">
            <a:extLst>
              <a:ext uri="{FF2B5EF4-FFF2-40B4-BE49-F238E27FC236}">
                <a16:creationId xmlns:a16="http://schemas.microsoft.com/office/drawing/2014/main" id="{DA08B410-7F57-F20A-7D30-FBAB7534CB75}"/>
              </a:ext>
            </a:extLst>
          </p:cNvPr>
          <p:cNvSpPr>
            <a:spLocks noGrp="1"/>
          </p:cNvSpPr>
          <p:nvPr>
            <p:ph sz="half" idx="1"/>
          </p:nvPr>
        </p:nvSpPr>
        <p:spPr/>
        <p:txBody>
          <a:bodyPr>
            <a:normAutofit fontScale="85000" lnSpcReduction="20000"/>
          </a:bodyPr>
          <a:lstStyle/>
          <a:p>
            <a:r>
              <a:rPr lang="en-GB" i="1" dirty="0"/>
              <a:t>“…developing and deploying ML systems is relatively fast and cheap, but maintaining them over time is difficult and expensive.” – D. Sculley et al., “Hidden Technical Debt in Machine Learning Systems, NIPS 2015</a:t>
            </a:r>
          </a:p>
          <a:p>
            <a:r>
              <a:rPr lang="en-GB" i="1" dirty="0"/>
              <a:t>The hardest part of machine learning today is deploying and maintaining accurate models, as it requires constant access to new data to update them and improve their accuracy. — </a:t>
            </a:r>
            <a:r>
              <a:rPr lang="en-GB" dirty="0"/>
              <a:t>Chris </a:t>
            </a:r>
            <a:r>
              <a:rPr lang="en-GB" dirty="0" err="1"/>
              <a:t>Pouliot</a:t>
            </a:r>
            <a:r>
              <a:rPr lang="en-GB" dirty="0"/>
              <a:t>, Head of Data Science, NIO</a:t>
            </a:r>
            <a:br>
              <a:rPr lang="en-GB" dirty="0"/>
            </a:br>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5</a:t>
            </a:fld>
            <a:endParaRPr lang="it-IT" dirty="0"/>
          </a:p>
        </p:txBody>
      </p:sp>
      <p:pic>
        <p:nvPicPr>
          <p:cNvPr id="6" name="Content Placeholder 5">
            <a:extLst>
              <a:ext uri="{FF2B5EF4-FFF2-40B4-BE49-F238E27FC236}">
                <a16:creationId xmlns:a16="http://schemas.microsoft.com/office/drawing/2014/main" id="{89FC6392-9641-C96C-C47F-79F784B7390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2" y="2132857"/>
            <a:ext cx="5762828" cy="3247613"/>
          </a:xfrm>
          <a:prstGeom prst="rect">
            <a:avLst/>
          </a:prstGeom>
        </p:spPr>
      </p:pic>
    </p:spTree>
    <p:extLst>
      <p:ext uri="{BB962C8B-B14F-4D97-AF65-F5344CB8AC3E}">
        <p14:creationId xmlns:p14="http://schemas.microsoft.com/office/powerpoint/2010/main" val="4016137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BE88A-3956-0ADD-7F12-0041AB7FBA04}"/>
              </a:ext>
            </a:extLst>
          </p:cNvPr>
          <p:cNvSpPr>
            <a:spLocks noGrp="1"/>
          </p:cNvSpPr>
          <p:nvPr>
            <p:ph type="title"/>
          </p:nvPr>
        </p:nvSpPr>
        <p:spPr/>
        <p:txBody>
          <a:bodyPr>
            <a:normAutofit/>
          </a:bodyPr>
          <a:lstStyle/>
          <a:p>
            <a:r>
              <a:rPr lang="en-GB" dirty="0"/>
              <a:t>Machine Learning Canvas</a:t>
            </a:r>
            <a:endParaRPr lang="en-IT" dirty="0"/>
          </a:p>
        </p:txBody>
      </p:sp>
      <p:sp>
        <p:nvSpPr>
          <p:cNvPr id="10" name="Content Placeholder 9">
            <a:extLst>
              <a:ext uri="{FF2B5EF4-FFF2-40B4-BE49-F238E27FC236}">
                <a16:creationId xmlns:a16="http://schemas.microsoft.com/office/drawing/2014/main" id="{C59ABEEB-E939-A17D-B478-E4DF6ACBDD36}"/>
              </a:ext>
            </a:extLst>
          </p:cNvPr>
          <p:cNvSpPr>
            <a:spLocks noGrp="1"/>
          </p:cNvSpPr>
          <p:nvPr>
            <p:ph sz="half" idx="1"/>
          </p:nvPr>
        </p:nvSpPr>
        <p:spPr/>
        <p:txBody>
          <a:bodyPr>
            <a:normAutofit fontScale="70000" lnSpcReduction="20000"/>
          </a:bodyPr>
          <a:lstStyle/>
          <a:p>
            <a:pPr marL="0" indent="0">
              <a:buNone/>
            </a:pPr>
            <a:r>
              <a:rPr lang="en-GB" dirty="0">
                <a:solidFill>
                  <a:schemeClr val="accent6">
                    <a:lumMod val="75000"/>
                  </a:schemeClr>
                </a:solidFill>
              </a:rPr>
              <a:t>Making Predictions</a:t>
            </a:r>
          </a:p>
          <a:p>
            <a:r>
              <a:rPr lang="en-GB" dirty="0"/>
              <a:t>This block includes information about when we make a prediction on new inputs.</a:t>
            </a:r>
          </a:p>
          <a:p>
            <a:r>
              <a:rPr lang="en-GB" dirty="0"/>
              <a:t>When should predictions be available?</a:t>
            </a:r>
          </a:p>
          <a:p>
            <a:pPr lvl="1"/>
            <a:r>
              <a:rPr lang="en-GB" dirty="0"/>
              <a:t>New predictions are made each time when the user opens the app, such as recommendations.</a:t>
            </a:r>
          </a:p>
          <a:p>
            <a:pPr lvl="1"/>
            <a:r>
              <a:rPr lang="en-GB" dirty="0"/>
              <a:t>New predictions are made on request.</a:t>
            </a:r>
          </a:p>
          <a:p>
            <a:pPr lvl="1"/>
            <a:r>
              <a:rPr lang="en-GB" dirty="0"/>
              <a:t>New predictions are made on schedule.</a:t>
            </a:r>
          </a:p>
          <a:p>
            <a:r>
              <a:rPr lang="en-GB" dirty="0"/>
              <a:t>Are predictions made </a:t>
            </a:r>
            <a:r>
              <a:rPr lang="en-GB" i="1" dirty="0"/>
              <a:t>on the fly</a:t>
            </a:r>
            <a:r>
              <a:rPr lang="en-GB" dirty="0"/>
              <a:t> for each data point or for a </a:t>
            </a:r>
            <a:r>
              <a:rPr lang="en-GB" i="1" dirty="0"/>
              <a:t>batch</a:t>
            </a:r>
            <a:r>
              <a:rPr lang="en-GB" dirty="0"/>
              <a:t> of the input data?</a:t>
            </a:r>
          </a:p>
          <a:p>
            <a:r>
              <a:rPr lang="en-GB" dirty="0"/>
              <a:t>How computationally complex could the </a:t>
            </a:r>
            <a:r>
              <a:rPr lang="en-GB" i="1" dirty="0"/>
              <a:t>model inference</a:t>
            </a:r>
            <a:r>
              <a:rPr lang="en-GB" dirty="0"/>
              <a:t> get in the application?</a:t>
            </a:r>
          </a:p>
          <a:p>
            <a:r>
              <a:rPr lang="en-GB" dirty="0"/>
              <a:t>Is there a </a:t>
            </a:r>
            <a:r>
              <a:rPr lang="en-GB" i="1" dirty="0"/>
              <a:t>human in the loop</a:t>
            </a:r>
            <a:r>
              <a:rPr lang="en-GB" dirty="0"/>
              <a:t> to support in making predictions?</a:t>
            </a:r>
          </a:p>
        </p:txBody>
      </p:sp>
      <p:sp>
        <p:nvSpPr>
          <p:cNvPr id="4" name="Slide Number Placeholder 3">
            <a:extLst>
              <a:ext uri="{FF2B5EF4-FFF2-40B4-BE49-F238E27FC236}">
                <a16:creationId xmlns:a16="http://schemas.microsoft.com/office/drawing/2014/main" id="{0D350AE9-974E-7161-30EF-A611E61B6376}"/>
              </a:ext>
            </a:extLst>
          </p:cNvPr>
          <p:cNvSpPr>
            <a:spLocks noGrp="1"/>
          </p:cNvSpPr>
          <p:nvPr>
            <p:ph type="sldNum" sz="quarter" idx="12"/>
          </p:nvPr>
        </p:nvSpPr>
        <p:spPr/>
        <p:txBody>
          <a:bodyPr/>
          <a:lstStyle/>
          <a:p>
            <a:fld id="{D2040F39-7941-49A4-B48D-F201B18B6351}" type="slidenum">
              <a:rPr lang="it-IT" smtClean="0"/>
              <a:pPr/>
              <a:t>50</a:t>
            </a:fld>
            <a:endParaRPr lang="it-IT" dirty="0"/>
          </a:p>
        </p:txBody>
      </p:sp>
      <p:pic>
        <p:nvPicPr>
          <p:cNvPr id="12" name="Content Placeholder 5" descr="Graphical user interface, text&#10;&#10;Description automatically generated">
            <a:extLst>
              <a:ext uri="{FF2B5EF4-FFF2-40B4-BE49-F238E27FC236}">
                <a16:creationId xmlns:a16="http://schemas.microsoft.com/office/drawing/2014/main" id="{BC08D5F8-83FC-22C8-C51B-0EBBDB2F85F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1796351"/>
            <a:ext cx="5384800" cy="4133661"/>
          </a:xfrm>
        </p:spPr>
      </p:pic>
    </p:spTree>
    <p:extLst>
      <p:ext uri="{BB962C8B-B14F-4D97-AF65-F5344CB8AC3E}">
        <p14:creationId xmlns:p14="http://schemas.microsoft.com/office/powerpoint/2010/main" val="1803323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D8D6-24A8-E193-2944-A047D0627EEF}"/>
              </a:ext>
            </a:extLst>
          </p:cNvPr>
          <p:cNvSpPr>
            <a:spLocks noGrp="1"/>
          </p:cNvSpPr>
          <p:nvPr>
            <p:ph type="title"/>
          </p:nvPr>
        </p:nvSpPr>
        <p:spPr/>
        <p:txBody>
          <a:bodyPr/>
          <a:lstStyle/>
          <a:p>
            <a:r>
              <a:rPr lang="en-GB" dirty="0"/>
              <a:t>Should we deploy AI/ML?</a:t>
            </a:r>
            <a:endParaRPr lang="en-IT" dirty="0"/>
          </a:p>
        </p:txBody>
      </p:sp>
      <p:sp>
        <p:nvSpPr>
          <p:cNvPr id="3" name="Content Placeholder 2">
            <a:extLst>
              <a:ext uri="{FF2B5EF4-FFF2-40B4-BE49-F238E27FC236}">
                <a16:creationId xmlns:a16="http://schemas.microsoft.com/office/drawing/2014/main" id="{9FB42659-6A28-48E5-9A95-4E32681DC7CF}"/>
              </a:ext>
            </a:extLst>
          </p:cNvPr>
          <p:cNvSpPr>
            <a:spLocks noGrp="1"/>
          </p:cNvSpPr>
          <p:nvPr>
            <p:ph idx="1"/>
          </p:nvPr>
        </p:nvSpPr>
        <p:spPr/>
        <p:txBody>
          <a:bodyPr>
            <a:normAutofit/>
          </a:bodyPr>
          <a:lstStyle/>
          <a:p>
            <a:r>
              <a:rPr lang="en-GB" sz="2800" dirty="0"/>
              <a:t>The deliverable in this stage is the completed Machine Learning Canvas. The effort to fill out this canvas </a:t>
            </a:r>
            <a:r>
              <a:rPr lang="en-GB" sz="2800" dirty="0">
                <a:solidFill>
                  <a:schemeClr val="accent6">
                    <a:lumMod val="75000"/>
                  </a:schemeClr>
                </a:solidFill>
              </a:rPr>
              <a:t>might initiate an existential discussion regarding the </a:t>
            </a:r>
            <a:r>
              <a:rPr lang="en-GB" sz="2800" i="1" dirty="0">
                <a:solidFill>
                  <a:schemeClr val="accent6">
                    <a:lumMod val="75000"/>
                  </a:schemeClr>
                </a:solidFill>
              </a:rPr>
              <a:t>real objective</a:t>
            </a:r>
            <a:r>
              <a:rPr lang="en-GB" sz="2800" dirty="0">
                <a:solidFill>
                  <a:schemeClr val="accent6">
                    <a:lumMod val="75000"/>
                  </a:schemeClr>
                </a:solidFill>
              </a:rPr>
              <a:t> and </a:t>
            </a:r>
            <a:r>
              <a:rPr lang="en-GB" sz="2800" i="1" dirty="0">
                <a:solidFill>
                  <a:schemeClr val="accent6">
                    <a:lumMod val="75000"/>
                  </a:schemeClr>
                </a:solidFill>
              </a:rPr>
              <a:t>hidden costs</a:t>
            </a:r>
            <a:r>
              <a:rPr lang="en-GB" sz="2800" dirty="0">
                <a:solidFill>
                  <a:schemeClr val="accent6">
                    <a:lumMod val="75000"/>
                  </a:schemeClr>
                </a:solidFill>
              </a:rPr>
              <a:t> of the ML-software</a:t>
            </a:r>
            <a:r>
              <a:rPr lang="en-GB" sz="2800" dirty="0"/>
              <a:t>. </a:t>
            </a:r>
          </a:p>
          <a:p>
            <a:r>
              <a:rPr lang="en-GB" sz="2800" dirty="0"/>
              <a:t>Such a discussion might result in a decision not to implement AI/ML at all. Possible reasons can be as follows:</a:t>
            </a:r>
          </a:p>
          <a:p>
            <a:pPr lvl="1"/>
            <a:r>
              <a:rPr lang="en-GB" sz="2400" dirty="0"/>
              <a:t>The solution to our problem does not tolerate wrong predictions.</a:t>
            </a:r>
          </a:p>
          <a:p>
            <a:pPr lvl="1"/>
            <a:r>
              <a:rPr lang="en-GB" sz="2400" dirty="0"/>
              <a:t>Implementing AI/ML would generate a low ROI.</a:t>
            </a:r>
          </a:p>
          <a:p>
            <a:pPr lvl="1"/>
            <a:r>
              <a:rPr lang="en-GB" sz="2400" dirty="0"/>
              <a:t>The maintenance of the ML/AI project is not guaranteed or is too expensive</a:t>
            </a:r>
          </a:p>
        </p:txBody>
      </p:sp>
      <p:sp>
        <p:nvSpPr>
          <p:cNvPr id="4" name="Slide Number Placeholder 3">
            <a:extLst>
              <a:ext uri="{FF2B5EF4-FFF2-40B4-BE49-F238E27FC236}">
                <a16:creationId xmlns:a16="http://schemas.microsoft.com/office/drawing/2014/main" id="{422CB24C-C5A5-4B96-454B-4EE4D87F6729}"/>
              </a:ext>
            </a:extLst>
          </p:cNvPr>
          <p:cNvSpPr>
            <a:spLocks noGrp="1"/>
          </p:cNvSpPr>
          <p:nvPr>
            <p:ph type="sldNum" sz="quarter" idx="12"/>
          </p:nvPr>
        </p:nvSpPr>
        <p:spPr/>
        <p:txBody>
          <a:bodyPr/>
          <a:lstStyle/>
          <a:p>
            <a:fld id="{D2040F39-7941-49A4-B48D-F201B18B6351}" type="slidenum">
              <a:rPr lang="it-IT" smtClean="0"/>
              <a:pPr/>
              <a:t>51</a:t>
            </a:fld>
            <a:endParaRPr lang="it-IT" dirty="0"/>
          </a:p>
        </p:txBody>
      </p:sp>
    </p:spTree>
    <p:extLst>
      <p:ext uri="{BB962C8B-B14F-4D97-AF65-F5344CB8AC3E}">
        <p14:creationId xmlns:p14="http://schemas.microsoft.com/office/powerpoint/2010/main" val="6407235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D8D6-24A8-E193-2944-A047D0627EEF}"/>
              </a:ext>
            </a:extLst>
          </p:cNvPr>
          <p:cNvSpPr>
            <a:spLocks noGrp="1"/>
          </p:cNvSpPr>
          <p:nvPr>
            <p:ph type="title"/>
          </p:nvPr>
        </p:nvSpPr>
        <p:spPr/>
        <p:txBody>
          <a:bodyPr/>
          <a:lstStyle/>
          <a:p>
            <a:r>
              <a:rPr lang="en-GB" dirty="0"/>
              <a:t>Should we deploy AI/ML </a:t>
            </a:r>
            <a:r>
              <a:rPr lang="en-GB" dirty="0">
                <a:solidFill>
                  <a:schemeClr val="accent6">
                    <a:lumMod val="75000"/>
                  </a:schemeClr>
                </a:solidFill>
              </a:rPr>
              <a:t>now</a:t>
            </a:r>
            <a:r>
              <a:rPr lang="en-GB" dirty="0"/>
              <a:t>?</a:t>
            </a:r>
            <a:endParaRPr lang="en-IT" dirty="0"/>
          </a:p>
        </p:txBody>
      </p:sp>
      <p:pic>
        <p:nvPicPr>
          <p:cNvPr id="6" name="Content Placeholder 5" descr="Diagram&#10;&#10;Description automatically generated">
            <a:extLst>
              <a:ext uri="{FF2B5EF4-FFF2-40B4-BE49-F238E27FC236}">
                <a16:creationId xmlns:a16="http://schemas.microsoft.com/office/drawing/2014/main" id="{E16BA580-5259-F137-55A8-8FABEA784D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568" y="1627188"/>
            <a:ext cx="7927848" cy="5100638"/>
          </a:xfrm>
        </p:spPr>
      </p:pic>
      <p:sp>
        <p:nvSpPr>
          <p:cNvPr id="4" name="Slide Number Placeholder 3">
            <a:extLst>
              <a:ext uri="{FF2B5EF4-FFF2-40B4-BE49-F238E27FC236}">
                <a16:creationId xmlns:a16="http://schemas.microsoft.com/office/drawing/2014/main" id="{422CB24C-C5A5-4B96-454B-4EE4D87F6729}"/>
              </a:ext>
            </a:extLst>
          </p:cNvPr>
          <p:cNvSpPr>
            <a:spLocks noGrp="1"/>
          </p:cNvSpPr>
          <p:nvPr>
            <p:ph type="sldNum" sz="quarter" idx="12"/>
          </p:nvPr>
        </p:nvSpPr>
        <p:spPr/>
        <p:txBody>
          <a:bodyPr/>
          <a:lstStyle/>
          <a:p>
            <a:fld id="{D2040F39-7941-49A4-B48D-F201B18B6351}" type="slidenum">
              <a:rPr lang="it-IT" smtClean="0"/>
              <a:pPr/>
              <a:t>52</a:t>
            </a:fld>
            <a:endParaRPr lang="it-IT" dirty="0"/>
          </a:p>
        </p:txBody>
      </p:sp>
    </p:spTree>
    <p:extLst>
      <p:ext uri="{BB962C8B-B14F-4D97-AF65-F5344CB8AC3E}">
        <p14:creationId xmlns:p14="http://schemas.microsoft.com/office/powerpoint/2010/main" val="39724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An Overview of the End-to-End Machine Learning Workflow</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53</a:t>
            </a:fld>
            <a:endParaRPr lang="it-IT" dirty="0"/>
          </a:p>
        </p:txBody>
      </p:sp>
    </p:spTree>
    <p:extLst>
      <p:ext uri="{BB962C8B-B14F-4D97-AF65-F5344CB8AC3E}">
        <p14:creationId xmlns:p14="http://schemas.microsoft.com/office/powerpoint/2010/main" val="3559159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Model, and Code</a:t>
            </a:r>
            <a:endParaRPr lang="en-IT" dirty="0"/>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54</a:t>
            </a:fld>
            <a:endParaRPr lang="it-IT" dirty="0"/>
          </a:p>
        </p:txBody>
      </p:sp>
      <p:sp>
        <p:nvSpPr>
          <p:cNvPr id="7" name="Content Placeholder 6">
            <a:extLst>
              <a:ext uri="{FF2B5EF4-FFF2-40B4-BE49-F238E27FC236}">
                <a16:creationId xmlns:a16="http://schemas.microsoft.com/office/drawing/2014/main" id="{877363C1-6377-964C-CD01-12102879DC7F}"/>
              </a:ext>
            </a:extLst>
          </p:cNvPr>
          <p:cNvSpPr>
            <a:spLocks noGrp="1"/>
          </p:cNvSpPr>
          <p:nvPr>
            <p:ph sz="half" idx="1"/>
          </p:nvPr>
        </p:nvSpPr>
        <p:spPr>
          <a:xfrm>
            <a:off x="609600" y="1600201"/>
            <a:ext cx="4505880" cy="4525963"/>
          </a:xfrm>
        </p:spPr>
        <p:txBody>
          <a:bodyPr>
            <a:normAutofit fontScale="77500" lnSpcReduction="20000"/>
          </a:bodyPr>
          <a:lstStyle/>
          <a:p>
            <a:r>
              <a:rPr lang="en-GB" dirty="0"/>
              <a:t>Generally, the goal of a machine learning project is to build a statistical model by using collected data and applying machine learning algorithms to them.</a:t>
            </a:r>
          </a:p>
          <a:p>
            <a:r>
              <a:rPr lang="en-GB" dirty="0"/>
              <a:t>ML-based software includes three main artifacts: Data, ML Model, and Code. Accordingly, the typical machine learning workflow consists of three main phases:</a:t>
            </a:r>
          </a:p>
          <a:p>
            <a:pPr lvl="1"/>
            <a:r>
              <a:rPr lang="en-GB" dirty="0">
                <a:solidFill>
                  <a:schemeClr val="accent6">
                    <a:lumMod val="75000"/>
                  </a:schemeClr>
                </a:solidFill>
              </a:rPr>
              <a:t>Data Engineering</a:t>
            </a:r>
            <a:r>
              <a:rPr lang="en-GB" dirty="0"/>
              <a:t>: data acquisition &amp; data preparation,</a:t>
            </a:r>
          </a:p>
          <a:p>
            <a:pPr lvl="1"/>
            <a:r>
              <a:rPr lang="en-GB" dirty="0">
                <a:solidFill>
                  <a:schemeClr val="accent6">
                    <a:lumMod val="75000"/>
                  </a:schemeClr>
                </a:solidFill>
              </a:rPr>
              <a:t>Model Engineering</a:t>
            </a:r>
            <a:r>
              <a:rPr lang="en-GB" dirty="0"/>
              <a:t>: ML model training &amp; serving, and</a:t>
            </a:r>
          </a:p>
          <a:p>
            <a:pPr lvl="1"/>
            <a:r>
              <a:rPr lang="en-GB" dirty="0">
                <a:solidFill>
                  <a:schemeClr val="accent6">
                    <a:lumMod val="75000"/>
                  </a:schemeClr>
                </a:solidFill>
              </a:rPr>
              <a:t>Code Engineering</a:t>
            </a:r>
            <a:r>
              <a:rPr lang="en-GB" dirty="0"/>
              <a:t>: integrating ML model into the final product.</a:t>
            </a:r>
          </a:p>
          <a:p>
            <a:endParaRPr lang="en-IT" dirty="0"/>
          </a:p>
          <a:p>
            <a:endParaRPr lang="en-IT" dirty="0"/>
          </a:p>
        </p:txBody>
      </p:sp>
      <p:pic>
        <p:nvPicPr>
          <p:cNvPr id="8" name="Content Placeholder 5" descr="Diagram&#10;&#10;Description automatically generated">
            <a:extLst>
              <a:ext uri="{FF2B5EF4-FFF2-40B4-BE49-F238E27FC236}">
                <a16:creationId xmlns:a16="http://schemas.microsoft.com/office/drawing/2014/main" id="{BAAEF61F-FEF8-61CE-D424-F37AC1C3A71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5115480" y="1600200"/>
            <a:ext cx="7076520" cy="5032729"/>
          </a:xfrm>
        </p:spPr>
      </p:pic>
    </p:spTree>
    <p:extLst>
      <p:ext uri="{BB962C8B-B14F-4D97-AF65-F5344CB8AC3E}">
        <p14:creationId xmlns:p14="http://schemas.microsoft.com/office/powerpoint/2010/main" val="2206980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Data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55</a:t>
            </a:fld>
            <a:endParaRPr lang="it-IT" dirty="0"/>
          </a:p>
        </p:txBody>
      </p:sp>
    </p:spTree>
    <p:extLst>
      <p:ext uri="{BB962C8B-B14F-4D97-AF65-F5344CB8AC3E}">
        <p14:creationId xmlns:p14="http://schemas.microsoft.com/office/powerpoint/2010/main" val="29000745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Data Engineering</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56</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92500" lnSpcReduction="20000"/>
          </a:bodyPr>
          <a:lstStyle/>
          <a:p>
            <a:r>
              <a:rPr lang="en-GB" sz="2400" dirty="0"/>
              <a:t>The Data Engineering pipeline includes a sequence of operations on the available data that leads to supplying training and testing datasets for the machine learning algorithms:</a:t>
            </a:r>
          </a:p>
          <a:p>
            <a:pPr lvl="1"/>
            <a:r>
              <a:rPr lang="en-GB" sz="2400" i="1" dirty="0"/>
              <a:t>Data Ingestion</a:t>
            </a:r>
            <a:r>
              <a:rPr lang="en-GB" sz="2400" dirty="0"/>
              <a:t> - Collecting data by using various frameworks and formats, such as Spark, HDFS, CSV, etc. This step might also include synthetic data generation or data enrichment.</a:t>
            </a:r>
          </a:p>
          <a:p>
            <a:pPr lvl="1"/>
            <a:r>
              <a:rPr lang="en-GB" sz="2400" i="1" dirty="0"/>
              <a:t>Exploration and Validation</a:t>
            </a:r>
            <a:r>
              <a:rPr lang="en-GB" sz="2400" dirty="0"/>
              <a:t> - Includes data profiling to obtain information about the content and structure of the data. The output of this step is a set of metadata, such as max, min, </a:t>
            </a:r>
            <a:r>
              <a:rPr lang="en-GB" sz="2400" dirty="0" err="1"/>
              <a:t>avg</a:t>
            </a:r>
            <a:r>
              <a:rPr lang="en-GB" sz="2400" dirty="0"/>
              <a:t> of values. Data validation operations are user-defined error detection functions, which scan the dataset in order to spot some errors.</a:t>
            </a:r>
          </a:p>
          <a:p>
            <a:pPr lvl="1"/>
            <a:r>
              <a:rPr lang="en-GB" sz="2400" i="1" dirty="0"/>
              <a:t>Data Wrangling (Cleaning)</a:t>
            </a:r>
            <a:r>
              <a:rPr lang="en-GB" sz="2400" dirty="0"/>
              <a:t> - The process of re-formatting particular attributes and correcting errors in data, such as missing values imputation.</a:t>
            </a:r>
          </a:p>
          <a:p>
            <a:pPr lvl="1"/>
            <a:r>
              <a:rPr lang="en-GB" sz="2400" i="1" dirty="0"/>
              <a:t>Data </a:t>
            </a:r>
            <a:r>
              <a:rPr lang="en-GB" sz="2400" i="1" dirty="0" err="1"/>
              <a:t>Labeling</a:t>
            </a:r>
            <a:r>
              <a:rPr lang="en-GB" sz="2400" dirty="0"/>
              <a:t> - The operation of the Data Engineering pipeline, where each data point is assigned to a specific category.</a:t>
            </a:r>
          </a:p>
          <a:p>
            <a:pPr lvl="1"/>
            <a:r>
              <a:rPr lang="en-GB" sz="2400" i="1" dirty="0"/>
              <a:t>Data Splitting</a:t>
            </a:r>
            <a:r>
              <a:rPr lang="en-GB" sz="2400" dirty="0"/>
              <a:t> - Splitting the data into training, validation, and test datasets to be used during the core machine learning stages to produce the ML model.</a:t>
            </a:r>
          </a:p>
          <a:p>
            <a:endParaRPr lang="en-IT" dirty="0"/>
          </a:p>
        </p:txBody>
      </p:sp>
    </p:spTree>
    <p:extLst>
      <p:ext uri="{BB962C8B-B14F-4D97-AF65-F5344CB8AC3E}">
        <p14:creationId xmlns:p14="http://schemas.microsoft.com/office/powerpoint/2010/main" val="33064196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53DF5AB-16B8-6CB2-E745-39BD8EBA9A9E}"/>
              </a:ext>
            </a:extLst>
          </p:cNvPr>
          <p:cNvSpPr>
            <a:spLocks noGrp="1"/>
          </p:cNvSpPr>
          <p:nvPr>
            <p:ph type="title"/>
          </p:nvPr>
        </p:nvSpPr>
        <p:spPr/>
        <p:txBody>
          <a:bodyPr/>
          <a:lstStyle/>
          <a:p>
            <a:r>
              <a:rPr lang="en-IT" dirty="0"/>
              <a:t>Ingestion</a:t>
            </a:r>
          </a:p>
        </p:txBody>
      </p:sp>
      <p:sp>
        <p:nvSpPr>
          <p:cNvPr id="7" name="Content Placeholder 6">
            <a:extLst>
              <a:ext uri="{FF2B5EF4-FFF2-40B4-BE49-F238E27FC236}">
                <a16:creationId xmlns:a16="http://schemas.microsoft.com/office/drawing/2014/main" id="{0850F840-4567-88D0-1C68-39EDDA625A76}"/>
              </a:ext>
            </a:extLst>
          </p:cNvPr>
          <p:cNvSpPr>
            <a:spLocks noGrp="1"/>
          </p:cNvSpPr>
          <p:nvPr>
            <p:ph idx="1"/>
          </p:nvPr>
        </p:nvSpPr>
        <p:spPr/>
        <p:txBody>
          <a:bodyPr>
            <a:normAutofit fontScale="85000" lnSpcReduction="20000"/>
          </a:bodyPr>
          <a:lstStyle/>
          <a:p>
            <a:r>
              <a:rPr lang="en-GB" i="1" dirty="0"/>
              <a:t>Data Ingestion</a:t>
            </a:r>
            <a:r>
              <a:rPr lang="en-GB" dirty="0"/>
              <a:t> - Collecting data by using various systems, frameworks and formats, such as internal/external databases, data marts, OLAP cubes, data warehouses, OLTP systems, Spark, HDFS etc. This step might also include synthetic data generation or data enrichment.</a:t>
            </a:r>
          </a:p>
          <a:p>
            <a:r>
              <a:rPr lang="en-GB" dirty="0">
                <a:solidFill>
                  <a:schemeClr val="accent6">
                    <a:lumMod val="75000"/>
                  </a:schemeClr>
                </a:solidFill>
              </a:rPr>
              <a:t>The amount and quality of the data set are usually problem-specific and can be empirically discovered.</a:t>
            </a:r>
          </a:p>
          <a:p>
            <a:pPr lvl="1"/>
            <a:r>
              <a:rPr lang="en-GB" dirty="0"/>
              <a:t>Data Sources, Space Estimation and Space Location</a:t>
            </a:r>
          </a:p>
          <a:p>
            <a:pPr lvl="1"/>
            <a:r>
              <a:rPr lang="en-GB" dirty="0"/>
              <a:t>Back up Data: keep the original dataset untouched.</a:t>
            </a:r>
          </a:p>
          <a:p>
            <a:pPr lvl="1"/>
            <a:r>
              <a:rPr lang="en-GB" dirty="0"/>
              <a:t>Privacy Compliance: Ensure sensitive information is deleted or protected (e.g., anonymized) to ensure GDPR compliance.</a:t>
            </a:r>
          </a:p>
          <a:p>
            <a:pPr lvl="1"/>
            <a:r>
              <a:rPr lang="en-GB" dirty="0"/>
              <a:t>Metadata </a:t>
            </a:r>
            <a:r>
              <a:rPr lang="en-GB" dirty="0" err="1"/>
              <a:t>Catalog</a:t>
            </a:r>
            <a:r>
              <a:rPr lang="en-GB" dirty="0"/>
              <a:t>: Start documenting the metadata of the dataset by recording the basic information about the size, format, aliases, last modified time, and access control lists.</a:t>
            </a:r>
          </a:p>
          <a:p>
            <a:endParaRPr lang="en-IT" dirty="0">
              <a:solidFill>
                <a:schemeClr val="accent6">
                  <a:lumMod val="75000"/>
                </a:schemeClr>
              </a:solidFill>
            </a:endParaRPr>
          </a:p>
          <a:p>
            <a:endParaRPr lang="en-GB" dirty="0"/>
          </a:p>
          <a:p>
            <a:endParaRPr lang="en-IT" dirty="0"/>
          </a:p>
        </p:txBody>
      </p:sp>
      <p:sp>
        <p:nvSpPr>
          <p:cNvPr id="5" name="Slide Number Placeholder 4">
            <a:extLst>
              <a:ext uri="{FF2B5EF4-FFF2-40B4-BE49-F238E27FC236}">
                <a16:creationId xmlns:a16="http://schemas.microsoft.com/office/drawing/2014/main" id="{D7C86824-C885-27AD-7A9C-C60EC78695BB}"/>
              </a:ext>
            </a:extLst>
          </p:cNvPr>
          <p:cNvSpPr>
            <a:spLocks noGrp="1"/>
          </p:cNvSpPr>
          <p:nvPr>
            <p:ph type="sldNum" sz="quarter" idx="12"/>
          </p:nvPr>
        </p:nvSpPr>
        <p:spPr/>
        <p:txBody>
          <a:bodyPr/>
          <a:lstStyle/>
          <a:p>
            <a:fld id="{D2040F39-7941-49A4-B48D-F201B18B6351}" type="slidenum">
              <a:rPr lang="it-IT" smtClean="0"/>
              <a:pPr/>
              <a:t>57</a:t>
            </a:fld>
            <a:endParaRPr lang="it-IT" dirty="0"/>
          </a:p>
        </p:txBody>
      </p:sp>
    </p:spTree>
    <p:extLst>
      <p:ext uri="{BB962C8B-B14F-4D97-AF65-F5344CB8AC3E}">
        <p14:creationId xmlns:p14="http://schemas.microsoft.com/office/powerpoint/2010/main" val="3087230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Exploration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rmAutofit fontScale="77500" lnSpcReduction="20000"/>
          </a:bodyPr>
          <a:lstStyle/>
          <a:p>
            <a:r>
              <a:rPr lang="en-GB" dirty="0"/>
              <a:t>Exploration profiles the content and structure of the data. The output of this step is a set of metadata, such as max, min, average of values</a:t>
            </a:r>
          </a:p>
          <a:p>
            <a:pPr lvl="1"/>
            <a:r>
              <a:rPr lang="en-GB" dirty="0"/>
              <a:t>Name</a:t>
            </a:r>
          </a:p>
          <a:p>
            <a:pPr lvl="1"/>
            <a:r>
              <a:rPr lang="en-GB" dirty="0"/>
              <a:t>Number of Records</a:t>
            </a:r>
          </a:p>
          <a:p>
            <a:pPr lvl="1"/>
            <a:r>
              <a:rPr lang="en-GB" dirty="0"/>
              <a:t>Data Type (categorical, numerical, int/float, text, structured, etc.)</a:t>
            </a:r>
          </a:p>
          <a:p>
            <a:pPr lvl="1"/>
            <a:r>
              <a:rPr lang="en-GB" dirty="0"/>
              <a:t>Numerical Measures (min, max, average, median, etc. for numerical data)</a:t>
            </a:r>
          </a:p>
          <a:p>
            <a:pPr lvl="1"/>
            <a:r>
              <a:rPr lang="en-GB" dirty="0"/>
              <a:t>Amount of missing values (or </a:t>
            </a:r>
            <a:r>
              <a:rPr lang="en-GB" i="1" dirty="0"/>
              <a:t>“missing value ratio”</a:t>
            </a:r>
            <a:r>
              <a:rPr lang="en-GB" dirty="0"/>
              <a:t> = Number of absent values/ Number of records)</a:t>
            </a:r>
          </a:p>
          <a:p>
            <a:pPr lvl="1"/>
            <a:r>
              <a:rPr lang="en-GB" dirty="0"/>
              <a:t>Type of distribution (Gaussian, uniform, logarithmic, etc.)</a:t>
            </a:r>
          </a:p>
          <a:p>
            <a:r>
              <a:rPr lang="en-GB" dirty="0"/>
              <a:t>Data Visualization: build a visual representation for value distribution.</a:t>
            </a:r>
          </a:p>
          <a:p>
            <a:r>
              <a:rPr lang="en-GB" dirty="0"/>
              <a:t>Attributes Correlation: compute and </a:t>
            </a:r>
            <a:r>
              <a:rPr lang="en-GB" dirty="0" err="1"/>
              <a:t>analyze</a:t>
            </a:r>
            <a:r>
              <a:rPr lang="en-GB" dirty="0"/>
              <a:t> the correlations between attributes</a:t>
            </a:r>
          </a:p>
          <a:p>
            <a:r>
              <a:rPr lang="en-GB" dirty="0"/>
              <a:t>https://</a:t>
            </a:r>
            <a:r>
              <a:rPr lang="en-GB" dirty="0" err="1"/>
              <a:t>www.kaggle.com</a:t>
            </a:r>
            <a:r>
              <a:rPr lang="en-GB" dirty="0"/>
              <a:t>/datasets/ruchi798/data-science-job-salaries</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58</a:t>
            </a:fld>
            <a:endParaRPr lang="it-IT" dirty="0"/>
          </a:p>
        </p:txBody>
      </p:sp>
    </p:spTree>
    <p:extLst>
      <p:ext uri="{BB962C8B-B14F-4D97-AF65-F5344CB8AC3E}">
        <p14:creationId xmlns:p14="http://schemas.microsoft.com/office/powerpoint/2010/main" val="19486757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Validation </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Autofit/>
          </a:bodyPr>
          <a:lstStyle/>
          <a:p>
            <a:r>
              <a:rPr lang="en-GB" sz="1800" dirty="0"/>
              <a:t>Data validation refers to the process of ensuring the accuracy and quality of data. It is implemented by building several checks into a system or report to ensure the logical consistency of input and stored data.</a:t>
            </a:r>
          </a:p>
          <a:p>
            <a:pPr lvl="1"/>
            <a:r>
              <a:rPr lang="en-GB" sz="1800" dirty="0">
                <a:solidFill>
                  <a:schemeClr val="accent6">
                    <a:lumMod val="75000"/>
                  </a:schemeClr>
                </a:solidFill>
              </a:rPr>
              <a:t>Data Type Check</a:t>
            </a:r>
            <a:r>
              <a:rPr lang="en-GB" sz="1800" dirty="0"/>
              <a:t>: For example, a field might only accept numeric data. If this is the case, then any data containing other characters such as letters or special symbols should be rejected by the system.</a:t>
            </a:r>
          </a:p>
          <a:p>
            <a:pPr lvl="1"/>
            <a:r>
              <a:rPr lang="en-GB" sz="1800" dirty="0">
                <a:solidFill>
                  <a:schemeClr val="accent6">
                    <a:lumMod val="75000"/>
                  </a:schemeClr>
                </a:solidFill>
              </a:rPr>
              <a:t>Code Check</a:t>
            </a:r>
            <a:r>
              <a:rPr lang="en-GB" sz="1800" dirty="0"/>
              <a:t>: For example, it is easier to verify that a postal code is valid by checking it against a list of valid codes. </a:t>
            </a:r>
          </a:p>
          <a:p>
            <a:pPr lvl="1"/>
            <a:r>
              <a:rPr lang="en-GB" sz="1800" dirty="0">
                <a:solidFill>
                  <a:schemeClr val="accent6">
                    <a:lumMod val="75000"/>
                  </a:schemeClr>
                </a:solidFill>
              </a:rPr>
              <a:t>Range Check</a:t>
            </a:r>
            <a:r>
              <a:rPr lang="en-GB" sz="1800" dirty="0"/>
              <a:t>: For example, latitude and longitude are commonly used in geographic data. A latitude value should be between -90 and 90, while a longitude value must be between -180 and 180. Any values out of this range are invalid.</a:t>
            </a:r>
          </a:p>
          <a:p>
            <a:pPr lvl="1"/>
            <a:r>
              <a:rPr lang="en-GB" sz="1800" dirty="0">
                <a:solidFill>
                  <a:schemeClr val="accent6">
                    <a:lumMod val="75000"/>
                  </a:schemeClr>
                </a:solidFill>
              </a:rPr>
              <a:t>Format Check</a:t>
            </a:r>
            <a:r>
              <a:rPr lang="en-GB" sz="1800" dirty="0"/>
              <a:t>: For example, Many data types follow a certain predefined format. A common use case is date columns that are stored in a fixed format like “YYYY-MM-DD” or “DD-MM-YYYY.” </a:t>
            </a:r>
          </a:p>
          <a:p>
            <a:pPr lvl="1"/>
            <a:r>
              <a:rPr lang="en-GB" sz="1800" dirty="0">
                <a:solidFill>
                  <a:schemeClr val="accent6">
                    <a:lumMod val="75000"/>
                  </a:schemeClr>
                </a:solidFill>
              </a:rPr>
              <a:t>Consistency Check</a:t>
            </a:r>
            <a:r>
              <a:rPr lang="en-GB" sz="1800" dirty="0"/>
              <a:t>: For example, checking if the delivery date is after the shipping date for a parcel.</a:t>
            </a:r>
          </a:p>
          <a:p>
            <a:pPr lvl="1"/>
            <a:r>
              <a:rPr lang="en-GB" sz="1800" dirty="0">
                <a:solidFill>
                  <a:schemeClr val="accent6">
                    <a:lumMod val="75000"/>
                  </a:schemeClr>
                </a:solidFill>
              </a:rPr>
              <a:t>Uniqueness Check</a:t>
            </a:r>
            <a:r>
              <a:rPr lang="en-GB" sz="1800" dirty="0"/>
              <a:t>: For example, checking that an item is not entered multiple times into a database.</a:t>
            </a:r>
          </a:p>
          <a:p>
            <a:r>
              <a:rPr lang="en-GB" sz="2200" dirty="0"/>
              <a:t>https://</a:t>
            </a:r>
            <a:r>
              <a:rPr lang="en-GB" sz="2200" dirty="0" err="1"/>
              <a:t>www.projectpro.io</a:t>
            </a:r>
            <a:r>
              <a:rPr lang="en-GB" sz="2200" dirty="0"/>
              <a:t>/recipes/perform-data-validation-python-by-processing-only-matched-columns</a:t>
            </a:r>
          </a:p>
          <a:p>
            <a:endParaRPr lang="en-IT" sz="1800" dirty="0"/>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59</a:t>
            </a:fld>
            <a:endParaRPr lang="it-IT" dirty="0"/>
          </a:p>
        </p:txBody>
      </p:sp>
    </p:spTree>
    <p:extLst>
      <p:ext uri="{BB962C8B-B14F-4D97-AF65-F5344CB8AC3E}">
        <p14:creationId xmlns:p14="http://schemas.microsoft.com/office/powerpoint/2010/main" val="377931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1C78-41D8-1C77-851A-D1BCF7541FEA}"/>
              </a:ext>
            </a:extLst>
          </p:cNvPr>
          <p:cNvSpPr>
            <a:spLocks noGrp="1"/>
          </p:cNvSpPr>
          <p:nvPr>
            <p:ph type="title"/>
          </p:nvPr>
        </p:nvSpPr>
        <p:spPr/>
        <p:txBody>
          <a:bodyPr/>
          <a:lstStyle/>
          <a:p>
            <a:r>
              <a:rPr lang="en-GB" dirty="0"/>
              <a:t>State of Enterprise ML/AI</a:t>
            </a:r>
            <a:endParaRPr lang="en-IT" dirty="0"/>
          </a:p>
        </p:txBody>
      </p:sp>
      <p:sp>
        <p:nvSpPr>
          <p:cNvPr id="4" name="Slide Number Placeholder 3">
            <a:extLst>
              <a:ext uri="{FF2B5EF4-FFF2-40B4-BE49-F238E27FC236}">
                <a16:creationId xmlns:a16="http://schemas.microsoft.com/office/drawing/2014/main" id="{668A7824-F7F3-D6E2-D3B5-593777E7A9A9}"/>
              </a:ext>
            </a:extLst>
          </p:cNvPr>
          <p:cNvSpPr>
            <a:spLocks noGrp="1"/>
          </p:cNvSpPr>
          <p:nvPr>
            <p:ph type="sldNum" sz="quarter" idx="12"/>
          </p:nvPr>
        </p:nvSpPr>
        <p:spPr/>
        <p:txBody>
          <a:bodyPr/>
          <a:lstStyle/>
          <a:p>
            <a:fld id="{D2040F39-7941-49A4-B48D-F201B18B6351}" type="slidenum">
              <a:rPr lang="it-IT" smtClean="0"/>
              <a:pPr/>
              <a:t>6</a:t>
            </a:fld>
            <a:endParaRPr lang="it-IT" dirty="0"/>
          </a:p>
        </p:txBody>
      </p:sp>
      <p:sp>
        <p:nvSpPr>
          <p:cNvPr id="5" name="Content Placeholder 4">
            <a:extLst>
              <a:ext uri="{FF2B5EF4-FFF2-40B4-BE49-F238E27FC236}">
                <a16:creationId xmlns:a16="http://schemas.microsoft.com/office/drawing/2014/main" id="{DA08B410-7F57-F20A-7D30-FBAB7534CB75}"/>
              </a:ext>
            </a:extLst>
          </p:cNvPr>
          <p:cNvSpPr>
            <a:spLocks noGrp="1"/>
          </p:cNvSpPr>
          <p:nvPr>
            <p:ph idx="1"/>
          </p:nvPr>
        </p:nvSpPr>
        <p:spPr/>
        <p:txBody>
          <a:bodyPr>
            <a:normAutofit fontScale="92500" lnSpcReduction="10000"/>
          </a:bodyPr>
          <a:lstStyle/>
          <a:p>
            <a:r>
              <a:rPr lang="en-GB" dirty="0"/>
              <a:t>According to a report by </a:t>
            </a:r>
            <a:r>
              <a:rPr lang="en-GB" dirty="0" err="1"/>
              <a:t>Algorithmia</a:t>
            </a:r>
            <a:r>
              <a:rPr lang="en-GB" dirty="0"/>
              <a:t> </a:t>
            </a:r>
            <a:r>
              <a:rPr lang="en-GB" dirty="0">
                <a:hlinkClick r:id="rId2"/>
              </a:rPr>
              <a:t>“2020 State of Enterprise Machine Learning”</a:t>
            </a:r>
            <a:r>
              <a:rPr lang="en-GB" dirty="0"/>
              <a:t>, many companies haven’t figured out how to achieve their ML/AI goals. </a:t>
            </a:r>
          </a:p>
          <a:p>
            <a:r>
              <a:rPr lang="en-GB" dirty="0"/>
              <a:t>About 20 percent of companies that use machine learning have successfully deployed an ML model into production.</a:t>
            </a:r>
          </a:p>
          <a:p>
            <a:r>
              <a:rPr lang="en-GB" dirty="0"/>
              <a:t>About 20 percent of companies stated that it takes from three months to a year to deploy a model. </a:t>
            </a:r>
          </a:p>
          <a:p>
            <a:r>
              <a:rPr lang="en-GB" dirty="0"/>
              <a:t>According to the report </a:t>
            </a:r>
            <a:r>
              <a:rPr lang="en-GB" i="1" dirty="0"/>
              <a:t>“</a:t>
            </a:r>
            <a:r>
              <a:rPr lang="en-GB" i="1" dirty="0">
                <a:solidFill>
                  <a:schemeClr val="accent6">
                    <a:lumMod val="75000"/>
                  </a:schemeClr>
                </a:solidFill>
              </a:rPr>
              <a:t>The main challenges people face when developing ML capabilities are scale, version control, model reproducibility, and aligning stakeholders</a:t>
            </a:r>
            <a:r>
              <a:rPr lang="en-GB" i="1" dirty="0"/>
              <a:t>”</a:t>
            </a:r>
            <a:r>
              <a:rPr lang="en-GB" dirty="0"/>
              <a:t>.</a:t>
            </a:r>
            <a:endParaRPr lang="en-IT" dirty="0"/>
          </a:p>
        </p:txBody>
      </p:sp>
    </p:spTree>
    <p:extLst>
      <p:ext uri="{BB962C8B-B14F-4D97-AF65-F5344CB8AC3E}">
        <p14:creationId xmlns:p14="http://schemas.microsoft.com/office/powerpoint/2010/main" val="2169462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7439-C42B-AE7B-2A24-7193B0D75370}"/>
              </a:ext>
            </a:extLst>
          </p:cNvPr>
          <p:cNvSpPr>
            <a:spLocks noGrp="1"/>
          </p:cNvSpPr>
          <p:nvPr>
            <p:ph type="title"/>
          </p:nvPr>
        </p:nvSpPr>
        <p:spPr/>
        <p:txBody>
          <a:bodyPr/>
          <a:lstStyle/>
          <a:p>
            <a:r>
              <a:rPr lang="en-GB" dirty="0"/>
              <a:t>Wrangling</a:t>
            </a:r>
            <a:endParaRPr lang="en-IT" dirty="0"/>
          </a:p>
        </p:txBody>
      </p:sp>
      <p:sp>
        <p:nvSpPr>
          <p:cNvPr id="3" name="Content Placeholder 2">
            <a:extLst>
              <a:ext uri="{FF2B5EF4-FFF2-40B4-BE49-F238E27FC236}">
                <a16:creationId xmlns:a16="http://schemas.microsoft.com/office/drawing/2014/main" id="{674B08A8-6563-5C42-4210-7B5CB33A82BA}"/>
              </a:ext>
            </a:extLst>
          </p:cNvPr>
          <p:cNvSpPr>
            <a:spLocks noGrp="1"/>
          </p:cNvSpPr>
          <p:nvPr>
            <p:ph idx="1"/>
          </p:nvPr>
        </p:nvSpPr>
        <p:spPr/>
        <p:txBody>
          <a:bodyPr>
            <a:normAutofit fontScale="92500" lnSpcReduction="20000"/>
          </a:bodyPr>
          <a:lstStyle/>
          <a:p>
            <a:r>
              <a:rPr lang="en-GB" sz="2400" dirty="0"/>
              <a:t>Transformations: Identify the transformations you may want to apply.</a:t>
            </a:r>
          </a:p>
          <a:p>
            <a:r>
              <a:rPr lang="en-GB" sz="2400" dirty="0"/>
              <a:t>Outliers: Fix or remove outliers (optional).</a:t>
            </a:r>
          </a:p>
          <a:p>
            <a:r>
              <a:rPr lang="en-GB" sz="2400" dirty="0"/>
              <a:t>Missing Values: Fill in missing values (e.g., with zero, mean, median) or drop their rows or columns.</a:t>
            </a:r>
          </a:p>
          <a:p>
            <a:r>
              <a:rPr lang="en-GB" sz="2400" dirty="0"/>
              <a:t>Not relevant Data: Drop the attributes that provide no useful information for the task (relevant for feature engineering).</a:t>
            </a:r>
          </a:p>
          <a:p>
            <a:r>
              <a:rPr lang="en-GB" sz="2400" dirty="0"/>
              <a:t>Restructure Data: Might include the following operations (from the book </a:t>
            </a:r>
            <a:r>
              <a:rPr lang="en-GB" sz="2400" dirty="0">
                <a:hlinkClick r:id="rId2"/>
              </a:rPr>
              <a:t>“Principles of Data Wrangling”</a:t>
            </a:r>
            <a:r>
              <a:rPr lang="en-GB" sz="2400" dirty="0"/>
              <a:t>)</a:t>
            </a:r>
          </a:p>
          <a:p>
            <a:pPr lvl="1"/>
            <a:r>
              <a:rPr lang="en-GB" sz="1800" dirty="0"/>
              <a:t>Reordering record fields by moving columns</a:t>
            </a:r>
          </a:p>
          <a:p>
            <a:pPr lvl="1"/>
            <a:r>
              <a:rPr lang="en-GB" sz="1800" dirty="0"/>
              <a:t>Creating new record fields through extracting values</a:t>
            </a:r>
          </a:p>
          <a:p>
            <a:pPr lvl="1"/>
            <a:r>
              <a:rPr lang="en-GB" sz="1800" dirty="0"/>
              <a:t>Combining multiple record fields into a single record field</a:t>
            </a:r>
          </a:p>
          <a:p>
            <a:pPr lvl="1"/>
            <a:r>
              <a:rPr lang="en-GB" sz="1800" dirty="0"/>
              <a:t>Filtering datasets by removing sets of records</a:t>
            </a:r>
          </a:p>
          <a:p>
            <a:pPr lvl="1"/>
            <a:r>
              <a:rPr lang="en-GB" sz="1800" dirty="0"/>
              <a:t>Shifting the granularity of the dataset and the fields associated with records through aggregations and pivots.</a:t>
            </a:r>
          </a:p>
          <a:p>
            <a:r>
              <a:rPr lang="en-GB" sz="2400" dirty="0"/>
              <a:t>https://</a:t>
            </a:r>
            <a:r>
              <a:rPr lang="en-GB" sz="2400" dirty="0" err="1"/>
              <a:t>www.geeksforgeeks.org</a:t>
            </a:r>
            <a:r>
              <a:rPr lang="en-GB" sz="2400" dirty="0"/>
              <a:t>/data-wrangling-in-python/</a:t>
            </a:r>
          </a:p>
        </p:txBody>
      </p:sp>
      <p:sp>
        <p:nvSpPr>
          <p:cNvPr id="4" name="Slide Number Placeholder 3">
            <a:extLst>
              <a:ext uri="{FF2B5EF4-FFF2-40B4-BE49-F238E27FC236}">
                <a16:creationId xmlns:a16="http://schemas.microsoft.com/office/drawing/2014/main" id="{53516496-4F3C-524E-A142-B02E00C5BAF5}"/>
              </a:ext>
            </a:extLst>
          </p:cNvPr>
          <p:cNvSpPr>
            <a:spLocks noGrp="1"/>
          </p:cNvSpPr>
          <p:nvPr>
            <p:ph type="sldNum" sz="quarter" idx="12"/>
          </p:nvPr>
        </p:nvSpPr>
        <p:spPr/>
        <p:txBody>
          <a:bodyPr/>
          <a:lstStyle/>
          <a:p>
            <a:fld id="{D2040F39-7941-49A4-B48D-F201B18B6351}" type="slidenum">
              <a:rPr lang="it-IT" smtClean="0"/>
              <a:pPr/>
              <a:t>60</a:t>
            </a:fld>
            <a:endParaRPr lang="it-IT" dirty="0"/>
          </a:p>
        </p:txBody>
      </p:sp>
    </p:spTree>
    <p:extLst>
      <p:ext uri="{BB962C8B-B14F-4D97-AF65-F5344CB8AC3E}">
        <p14:creationId xmlns:p14="http://schemas.microsoft.com/office/powerpoint/2010/main" val="3032600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B18822ED-BCA2-35DF-77BF-5DD9EB84FCEC}"/>
              </a:ext>
            </a:extLst>
          </p:cNvPr>
          <p:cNvPicPr>
            <a:picLocks noChangeAspect="1"/>
          </p:cNvPicPr>
          <p:nvPr/>
        </p:nvPicPr>
        <p:blipFill rotWithShape="1">
          <a:blip r:embed="rId2">
            <a:extLst>
              <a:ext uri="{28A0092B-C50C-407E-A947-70E740481C1C}">
                <a14:useLocalDpi xmlns:a14="http://schemas.microsoft.com/office/drawing/2010/main" val="0"/>
              </a:ext>
            </a:extLst>
          </a:blip>
          <a:srcRect r="7836"/>
          <a:stretch/>
        </p:blipFill>
        <p:spPr>
          <a:xfrm>
            <a:off x="5303912" y="3378887"/>
            <a:ext cx="6500632" cy="2983814"/>
          </a:xfrm>
          <a:prstGeom prst="rect">
            <a:avLst/>
          </a:prstGeom>
        </p:spPr>
      </p:pic>
      <p:sp>
        <p:nvSpPr>
          <p:cNvPr id="2" name="Title 1">
            <a:extLst>
              <a:ext uri="{FF2B5EF4-FFF2-40B4-BE49-F238E27FC236}">
                <a16:creationId xmlns:a16="http://schemas.microsoft.com/office/drawing/2014/main" id="{4A60677A-6F8B-84B8-1C5C-60330B31CB05}"/>
              </a:ext>
            </a:extLst>
          </p:cNvPr>
          <p:cNvSpPr>
            <a:spLocks noGrp="1"/>
          </p:cNvSpPr>
          <p:nvPr>
            <p:ph type="title"/>
          </p:nvPr>
        </p:nvSpPr>
        <p:spPr/>
        <p:txBody>
          <a:bodyPr/>
          <a:lstStyle/>
          <a:p>
            <a:r>
              <a:rPr lang="en-IT" dirty="0"/>
              <a:t>Labelling</a:t>
            </a:r>
          </a:p>
        </p:txBody>
      </p:sp>
      <p:sp>
        <p:nvSpPr>
          <p:cNvPr id="3" name="Content Placeholder 2">
            <a:extLst>
              <a:ext uri="{FF2B5EF4-FFF2-40B4-BE49-F238E27FC236}">
                <a16:creationId xmlns:a16="http://schemas.microsoft.com/office/drawing/2014/main" id="{44B599D4-367D-B86E-CCBB-E2D4A4D10104}"/>
              </a:ext>
            </a:extLst>
          </p:cNvPr>
          <p:cNvSpPr>
            <a:spLocks noGrp="1"/>
          </p:cNvSpPr>
          <p:nvPr>
            <p:ph sz="half" idx="1"/>
          </p:nvPr>
        </p:nvSpPr>
        <p:spPr/>
        <p:txBody>
          <a:bodyPr>
            <a:normAutofit/>
          </a:bodyPr>
          <a:lstStyle/>
          <a:p>
            <a:r>
              <a:rPr lang="en-GB" sz="2000" dirty="0"/>
              <a:t>Data </a:t>
            </a:r>
            <a:r>
              <a:rPr lang="en-GB" sz="2000" dirty="0" err="1"/>
              <a:t>labeling</a:t>
            </a:r>
            <a:r>
              <a:rPr lang="en-GB" sz="2000" dirty="0"/>
              <a:t> is the process of identifying raw data (images, text files, videos, etc.) and adding one or more meaningful and informative labels to provide context so that a machine learning model can learn from it. </a:t>
            </a:r>
          </a:p>
          <a:p>
            <a:r>
              <a:rPr lang="en-GB" sz="2000" dirty="0"/>
              <a:t>For example, labels might indicate whether a photo contains a bird or car, and which words were uttered in an audio recording. </a:t>
            </a:r>
          </a:p>
          <a:p>
            <a:pPr lvl="1"/>
            <a:r>
              <a:rPr lang="en-GB" sz="1600" dirty="0"/>
              <a:t>https://</a:t>
            </a:r>
            <a:r>
              <a:rPr lang="en-GB" sz="1600" dirty="0" err="1"/>
              <a:t>github.com</a:t>
            </a:r>
            <a:r>
              <a:rPr lang="en-GB" sz="1600" dirty="0"/>
              <a:t>/</a:t>
            </a:r>
            <a:r>
              <a:rPr lang="en-GB" sz="1600" dirty="0" err="1"/>
              <a:t>nlplab</a:t>
            </a:r>
            <a:r>
              <a:rPr lang="en-GB" sz="1600" dirty="0"/>
              <a:t>/brat</a:t>
            </a:r>
          </a:p>
          <a:p>
            <a:pPr lvl="1"/>
            <a:r>
              <a:rPr lang="en-GB" sz="1600" dirty="0">
                <a:hlinkClick r:id="rId3"/>
              </a:rPr>
              <a:t>https://github.com/heartexlabs/labelImg</a:t>
            </a:r>
            <a:endParaRPr lang="en-GB" sz="1600" dirty="0"/>
          </a:p>
          <a:p>
            <a:pPr lvl="1"/>
            <a:r>
              <a:rPr lang="en-GB" sz="1600" dirty="0"/>
              <a:t>https://</a:t>
            </a:r>
            <a:r>
              <a:rPr lang="en-GB" sz="1600" dirty="0" err="1"/>
              <a:t>github.com</a:t>
            </a:r>
            <a:r>
              <a:rPr lang="en-GB" sz="1600" dirty="0"/>
              <a:t>/</a:t>
            </a:r>
            <a:r>
              <a:rPr lang="en-GB" sz="1600" dirty="0" err="1"/>
              <a:t>midas</a:t>
            </a:r>
            <a:r>
              <a:rPr lang="en-GB" sz="1600" dirty="0"/>
              <a:t>-research/</a:t>
            </a:r>
            <a:r>
              <a:rPr lang="en-GB" sz="1600" dirty="0" err="1"/>
              <a:t>audino</a:t>
            </a:r>
            <a:endParaRPr lang="en-GB" sz="1600" dirty="0"/>
          </a:p>
          <a:p>
            <a:pPr lvl="1"/>
            <a:r>
              <a:rPr lang="en-GB" sz="1600" dirty="0"/>
              <a:t>https://</a:t>
            </a:r>
            <a:r>
              <a:rPr lang="en-GB" sz="1600" dirty="0" err="1"/>
              <a:t>madewithml.com</a:t>
            </a:r>
            <a:r>
              <a:rPr lang="en-GB" sz="1600" dirty="0"/>
              <a:t>/courses/</a:t>
            </a:r>
            <a:r>
              <a:rPr lang="en-GB" sz="1600" dirty="0" err="1"/>
              <a:t>mlops</a:t>
            </a:r>
            <a:r>
              <a:rPr lang="en-GB" sz="1600" dirty="0"/>
              <a:t>/</a:t>
            </a:r>
            <a:r>
              <a:rPr lang="en-GB" sz="1600" dirty="0" err="1"/>
              <a:t>labeling</a:t>
            </a:r>
            <a:r>
              <a:rPr lang="en-GB" sz="1600" dirty="0"/>
              <a:t>/</a:t>
            </a:r>
          </a:p>
        </p:txBody>
      </p:sp>
      <p:sp>
        <p:nvSpPr>
          <p:cNvPr id="4" name="Slide Number Placeholder 3">
            <a:extLst>
              <a:ext uri="{FF2B5EF4-FFF2-40B4-BE49-F238E27FC236}">
                <a16:creationId xmlns:a16="http://schemas.microsoft.com/office/drawing/2014/main" id="{327F3C94-CD7B-215A-C4F7-9DD145CCC849}"/>
              </a:ext>
            </a:extLst>
          </p:cNvPr>
          <p:cNvSpPr>
            <a:spLocks noGrp="1"/>
          </p:cNvSpPr>
          <p:nvPr>
            <p:ph type="sldNum" sz="quarter" idx="12"/>
          </p:nvPr>
        </p:nvSpPr>
        <p:spPr/>
        <p:txBody>
          <a:bodyPr/>
          <a:lstStyle/>
          <a:p>
            <a:fld id="{D2040F39-7941-49A4-B48D-F201B18B6351}" type="slidenum">
              <a:rPr lang="it-IT" smtClean="0"/>
              <a:pPr/>
              <a:t>61</a:t>
            </a:fld>
            <a:endParaRPr lang="it-IT" dirty="0"/>
          </a:p>
        </p:txBody>
      </p:sp>
      <p:sp>
        <p:nvSpPr>
          <p:cNvPr id="5" name="Content Placeholder 2">
            <a:extLst>
              <a:ext uri="{FF2B5EF4-FFF2-40B4-BE49-F238E27FC236}">
                <a16:creationId xmlns:a16="http://schemas.microsoft.com/office/drawing/2014/main" id="{98B332B3-15F5-F072-9539-D0764E49B9B4}"/>
              </a:ext>
            </a:extLst>
          </p:cNvPr>
          <p:cNvSpPr txBox="1">
            <a:spLocks/>
          </p:cNvSpPr>
          <p:nvPr/>
        </p:nvSpPr>
        <p:spPr>
          <a:xfrm>
            <a:off x="6197600" y="1600201"/>
            <a:ext cx="53848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GB" sz="1800" dirty="0"/>
              <a:t>https://</a:t>
            </a:r>
            <a:r>
              <a:rPr lang="en-GB" sz="1800" dirty="0" err="1"/>
              <a:t>github.com</a:t>
            </a:r>
            <a:r>
              <a:rPr lang="en-GB" sz="1800" dirty="0"/>
              <a:t>/</a:t>
            </a:r>
            <a:r>
              <a:rPr lang="en-GB" sz="1800" dirty="0" err="1"/>
              <a:t>nlplab</a:t>
            </a:r>
            <a:r>
              <a:rPr lang="en-GB" sz="1800" dirty="0"/>
              <a:t>/brat</a:t>
            </a:r>
          </a:p>
          <a:p>
            <a:r>
              <a:rPr lang="en-GB" sz="1800" dirty="0"/>
              <a:t>https://</a:t>
            </a:r>
            <a:r>
              <a:rPr lang="en-GB" sz="1800" dirty="0" err="1"/>
              <a:t>github.com</a:t>
            </a:r>
            <a:r>
              <a:rPr lang="en-GB" sz="1800" dirty="0"/>
              <a:t>/</a:t>
            </a:r>
            <a:r>
              <a:rPr lang="en-GB" sz="1800" dirty="0" err="1"/>
              <a:t>heartexlabs</a:t>
            </a:r>
            <a:r>
              <a:rPr lang="en-GB" sz="1800" dirty="0"/>
              <a:t>/</a:t>
            </a:r>
            <a:r>
              <a:rPr lang="en-GB" sz="1800" dirty="0" err="1"/>
              <a:t>labelImg</a:t>
            </a:r>
            <a:endParaRPr lang="en-GB" sz="1800" dirty="0"/>
          </a:p>
          <a:p>
            <a:r>
              <a:rPr lang="en-GB" sz="1800" dirty="0"/>
              <a:t>https://</a:t>
            </a:r>
            <a:r>
              <a:rPr lang="en-GB" sz="1800" dirty="0" err="1"/>
              <a:t>github.com</a:t>
            </a:r>
            <a:r>
              <a:rPr lang="en-GB" sz="1800" dirty="0"/>
              <a:t>/</a:t>
            </a:r>
            <a:r>
              <a:rPr lang="en-GB" sz="1800" dirty="0" err="1"/>
              <a:t>midas</a:t>
            </a:r>
            <a:r>
              <a:rPr lang="en-GB" sz="1800" dirty="0"/>
              <a:t>-research/</a:t>
            </a:r>
            <a:r>
              <a:rPr lang="en-GB" sz="1800" dirty="0" err="1"/>
              <a:t>audino</a:t>
            </a:r>
            <a:endParaRPr lang="en-GB" sz="1800" dirty="0"/>
          </a:p>
          <a:p>
            <a:r>
              <a:rPr lang="en-GB" sz="1800" dirty="0"/>
              <a:t>https://</a:t>
            </a:r>
            <a:r>
              <a:rPr lang="en-GB" sz="1800" dirty="0" err="1"/>
              <a:t>madewithml.com</a:t>
            </a:r>
            <a:r>
              <a:rPr lang="en-GB" sz="1800" dirty="0"/>
              <a:t>/courses/</a:t>
            </a:r>
            <a:r>
              <a:rPr lang="en-GB" sz="1800" dirty="0" err="1"/>
              <a:t>mlops</a:t>
            </a:r>
            <a:r>
              <a:rPr lang="en-GB" sz="1800" dirty="0"/>
              <a:t>/</a:t>
            </a:r>
            <a:r>
              <a:rPr lang="en-GB" sz="1800" dirty="0" err="1"/>
              <a:t>labeling</a:t>
            </a:r>
            <a:r>
              <a:rPr lang="en-GB" sz="1800" dirty="0"/>
              <a:t>/</a:t>
            </a:r>
          </a:p>
          <a:p>
            <a:endParaRPr lang="en-GB" sz="2000" dirty="0"/>
          </a:p>
          <a:p>
            <a:endParaRPr lang="en-GB" sz="2000" dirty="0"/>
          </a:p>
        </p:txBody>
      </p:sp>
    </p:spTree>
    <p:extLst>
      <p:ext uri="{BB962C8B-B14F-4D97-AF65-F5344CB8AC3E}">
        <p14:creationId xmlns:p14="http://schemas.microsoft.com/office/powerpoint/2010/main" val="1830231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99A1-BFB0-8600-D870-82D7BA9F5447}"/>
              </a:ext>
            </a:extLst>
          </p:cNvPr>
          <p:cNvSpPr>
            <a:spLocks noGrp="1"/>
          </p:cNvSpPr>
          <p:nvPr>
            <p:ph type="title"/>
          </p:nvPr>
        </p:nvSpPr>
        <p:spPr/>
        <p:txBody>
          <a:bodyPr/>
          <a:lstStyle/>
          <a:p>
            <a:r>
              <a:rPr lang="en-IT" dirty="0"/>
              <a:t>Splitting</a:t>
            </a:r>
          </a:p>
        </p:txBody>
      </p:sp>
      <p:sp>
        <p:nvSpPr>
          <p:cNvPr id="5" name="Content Placeholder 4">
            <a:extLst>
              <a:ext uri="{FF2B5EF4-FFF2-40B4-BE49-F238E27FC236}">
                <a16:creationId xmlns:a16="http://schemas.microsoft.com/office/drawing/2014/main" id="{0857FE63-71AF-AEC5-72F6-FDB69EDC5E1D}"/>
              </a:ext>
            </a:extLst>
          </p:cNvPr>
          <p:cNvSpPr>
            <a:spLocks noGrp="1"/>
          </p:cNvSpPr>
          <p:nvPr>
            <p:ph sz="half" idx="1"/>
          </p:nvPr>
        </p:nvSpPr>
        <p:spPr/>
        <p:txBody>
          <a:bodyPr>
            <a:normAutofit fontScale="70000" lnSpcReduction="20000"/>
          </a:bodyPr>
          <a:lstStyle/>
          <a:p>
            <a:r>
              <a:rPr lang="en-GB" dirty="0"/>
              <a:t>The original data in a machine learning model is typically taken and split into three sets:</a:t>
            </a:r>
          </a:p>
          <a:p>
            <a:r>
              <a:rPr lang="en-GB" dirty="0">
                <a:solidFill>
                  <a:schemeClr val="accent6">
                    <a:lumMod val="75000"/>
                  </a:schemeClr>
                </a:solidFill>
              </a:rPr>
              <a:t>The training set </a:t>
            </a:r>
            <a:r>
              <a:rPr lang="en-GB" dirty="0"/>
              <a:t>is the portion of data used to train the model. The model should observe and learn from the training set, optimizing any of its parameters.</a:t>
            </a:r>
          </a:p>
          <a:p>
            <a:r>
              <a:rPr lang="en-GB" dirty="0">
                <a:solidFill>
                  <a:schemeClr val="accent6">
                    <a:lumMod val="75000"/>
                  </a:schemeClr>
                </a:solidFill>
              </a:rPr>
              <a:t>The dev set </a:t>
            </a:r>
            <a:r>
              <a:rPr lang="en-GB" dirty="0"/>
              <a:t>is a data set of examples used to change learning process parameters (</a:t>
            </a:r>
            <a:r>
              <a:rPr lang="en-GB" i="1" dirty="0"/>
              <a:t>cross-validation)</a:t>
            </a:r>
            <a:r>
              <a:rPr lang="en-GB" dirty="0"/>
              <a:t>. This set of data has the goal of ranking the model's accuracy and can help with model selection.</a:t>
            </a:r>
          </a:p>
          <a:p>
            <a:r>
              <a:rPr lang="en-GB" dirty="0">
                <a:solidFill>
                  <a:schemeClr val="accent6">
                    <a:lumMod val="75000"/>
                  </a:schemeClr>
                </a:solidFill>
              </a:rPr>
              <a:t>The testing set </a:t>
            </a:r>
            <a:r>
              <a:rPr lang="en-GB" dirty="0"/>
              <a:t>is the portion of data that is tested in the final model and is compared against the previous sets of data. The testing set acts as an evaluation of the final mode and algorithm.</a:t>
            </a:r>
          </a:p>
          <a:p>
            <a:endParaRPr lang="en-IT" dirty="0"/>
          </a:p>
        </p:txBody>
      </p:sp>
      <p:pic>
        <p:nvPicPr>
          <p:cNvPr id="8" name="Content Placeholder 7" descr="Diagram&#10;&#10;Description automatically generated">
            <a:extLst>
              <a:ext uri="{FF2B5EF4-FFF2-40B4-BE49-F238E27FC236}">
                <a16:creationId xmlns:a16="http://schemas.microsoft.com/office/drawing/2014/main" id="{8C9AEF3D-A4BE-2546-03DE-21F5348DCB0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01149" y="1600200"/>
            <a:ext cx="5177701" cy="4525963"/>
          </a:xfrm>
        </p:spPr>
      </p:pic>
      <p:sp>
        <p:nvSpPr>
          <p:cNvPr id="4" name="Slide Number Placeholder 3">
            <a:extLst>
              <a:ext uri="{FF2B5EF4-FFF2-40B4-BE49-F238E27FC236}">
                <a16:creationId xmlns:a16="http://schemas.microsoft.com/office/drawing/2014/main" id="{8DBCC443-D584-CA1B-4E15-8E2FA4D2AFEB}"/>
              </a:ext>
            </a:extLst>
          </p:cNvPr>
          <p:cNvSpPr>
            <a:spLocks noGrp="1"/>
          </p:cNvSpPr>
          <p:nvPr>
            <p:ph type="sldNum" sz="quarter" idx="12"/>
          </p:nvPr>
        </p:nvSpPr>
        <p:spPr/>
        <p:txBody>
          <a:bodyPr/>
          <a:lstStyle/>
          <a:p>
            <a:fld id="{D2040F39-7941-49A4-B48D-F201B18B6351}" type="slidenum">
              <a:rPr lang="it-IT" smtClean="0"/>
              <a:pPr/>
              <a:t>62</a:t>
            </a:fld>
            <a:endParaRPr lang="it-IT" dirty="0"/>
          </a:p>
        </p:txBody>
      </p:sp>
    </p:spTree>
    <p:extLst>
      <p:ext uri="{BB962C8B-B14F-4D97-AF65-F5344CB8AC3E}">
        <p14:creationId xmlns:p14="http://schemas.microsoft.com/office/powerpoint/2010/main" val="16458662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632E-6CC8-5607-69C2-854537EB70A2}"/>
              </a:ext>
            </a:extLst>
          </p:cNvPr>
          <p:cNvSpPr>
            <a:spLocks noGrp="1"/>
          </p:cNvSpPr>
          <p:nvPr>
            <p:ph type="title"/>
          </p:nvPr>
        </p:nvSpPr>
        <p:spPr/>
        <p:txBody>
          <a:bodyPr/>
          <a:lstStyle/>
          <a:p>
            <a:r>
              <a:rPr lang="en-IT" dirty="0"/>
              <a:t>Splitting and “data snooping”</a:t>
            </a:r>
          </a:p>
        </p:txBody>
      </p:sp>
      <p:pic>
        <p:nvPicPr>
          <p:cNvPr id="6" name="Content Placeholder 5" descr="A person wearing glasses&#10;&#10;Description automatically generated with medium confidence">
            <a:extLst>
              <a:ext uri="{FF2B5EF4-FFF2-40B4-BE49-F238E27FC236}">
                <a16:creationId xmlns:a16="http://schemas.microsoft.com/office/drawing/2014/main" id="{283AD4E9-2820-40C7-EA18-2138031D2D6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2347020"/>
            <a:ext cx="5384800" cy="3032322"/>
          </a:xfrm>
        </p:spPr>
      </p:pic>
      <p:sp>
        <p:nvSpPr>
          <p:cNvPr id="9" name="Content Placeholder 8">
            <a:extLst>
              <a:ext uri="{FF2B5EF4-FFF2-40B4-BE49-F238E27FC236}">
                <a16:creationId xmlns:a16="http://schemas.microsoft.com/office/drawing/2014/main" id="{8C82E72E-637A-F0AD-9854-E333C5A2EBE7}"/>
              </a:ext>
            </a:extLst>
          </p:cNvPr>
          <p:cNvSpPr>
            <a:spLocks noGrp="1"/>
          </p:cNvSpPr>
          <p:nvPr>
            <p:ph sz="half" idx="2"/>
          </p:nvPr>
        </p:nvSpPr>
        <p:spPr/>
        <p:txBody>
          <a:bodyPr>
            <a:normAutofit fontScale="92500" lnSpcReduction="10000"/>
          </a:bodyPr>
          <a:lstStyle/>
          <a:p>
            <a:r>
              <a:rPr lang="en-GB" dirty="0"/>
              <a:t>Sample a test set, put it aside, and never look at it to avoid the </a:t>
            </a:r>
            <a:r>
              <a:rPr lang="en-GB" i="1" dirty="0"/>
              <a:t>“data snooping”</a:t>
            </a:r>
            <a:r>
              <a:rPr lang="en-GB" dirty="0"/>
              <a:t> bias. You fell for this if you are selecting a particular kind of ML model by using the test set.</a:t>
            </a:r>
          </a:p>
          <a:p>
            <a:r>
              <a:rPr lang="en-GB" dirty="0"/>
              <a:t>This will lead to an ML model selection that is too optimistic and will not perform well in production (overfitting).</a:t>
            </a:r>
            <a:endParaRPr lang="en-IT" dirty="0"/>
          </a:p>
          <a:p>
            <a:r>
              <a:rPr lang="en-IT" dirty="0"/>
              <a:t>https://datascience.stanford.edu/news/data-snooping</a:t>
            </a:r>
          </a:p>
          <a:p>
            <a:endParaRPr lang="en-IT" dirty="0"/>
          </a:p>
        </p:txBody>
      </p:sp>
      <p:sp>
        <p:nvSpPr>
          <p:cNvPr id="4" name="Slide Number Placeholder 3">
            <a:extLst>
              <a:ext uri="{FF2B5EF4-FFF2-40B4-BE49-F238E27FC236}">
                <a16:creationId xmlns:a16="http://schemas.microsoft.com/office/drawing/2014/main" id="{A02A2638-9948-14B4-1F60-8B886DB30FBD}"/>
              </a:ext>
            </a:extLst>
          </p:cNvPr>
          <p:cNvSpPr>
            <a:spLocks noGrp="1"/>
          </p:cNvSpPr>
          <p:nvPr>
            <p:ph type="sldNum" sz="quarter" idx="12"/>
          </p:nvPr>
        </p:nvSpPr>
        <p:spPr/>
        <p:txBody>
          <a:bodyPr/>
          <a:lstStyle/>
          <a:p>
            <a:fld id="{D2040F39-7941-49A4-B48D-F201B18B6351}" type="slidenum">
              <a:rPr lang="it-IT" smtClean="0"/>
              <a:pPr/>
              <a:t>63</a:t>
            </a:fld>
            <a:endParaRPr lang="it-IT" dirty="0"/>
          </a:p>
        </p:txBody>
      </p:sp>
    </p:spTree>
    <p:extLst>
      <p:ext uri="{BB962C8B-B14F-4D97-AF65-F5344CB8AC3E}">
        <p14:creationId xmlns:p14="http://schemas.microsoft.com/office/powerpoint/2010/main" val="41633093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Model Engineering</a:t>
            </a:r>
            <a:endParaRPr lang="en-IT" dirty="0"/>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64</a:t>
            </a:fld>
            <a:endParaRPr lang="it-IT" dirty="0"/>
          </a:p>
        </p:txBody>
      </p:sp>
    </p:spTree>
    <p:extLst>
      <p:ext uri="{BB962C8B-B14F-4D97-AF65-F5344CB8AC3E}">
        <p14:creationId xmlns:p14="http://schemas.microsoft.com/office/powerpoint/2010/main" val="1734333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Model Engineering</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65</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85000" lnSpcReduction="20000"/>
          </a:bodyPr>
          <a:lstStyle/>
          <a:p>
            <a:r>
              <a:rPr lang="en-GB" dirty="0"/>
              <a:t>The core of the ML workflow is the phase of writing and executing machine learning algorithms to obtain an ML model. The Model Engineering pipeline includes a number of operations that lead to a final model:</a:t>
            </a:r>
          </a:p>
          <a:p>
            <a:pPr lvl="1"/>
            <a:r>
              <a:rPr lang="en-GB" i="1" dirty="0"/>
              <a:t>Model Training</a:t>
            </a:r>
            <a:r>
              <a:rPr lang="en-GB" dirty="0"/>
              <a:t> - The process of applying the machine learning algorithm on training data to train an ML model. It also includes feature engineering and the hyperparameter tuning for the model training activity.</a:t>
            </a:r>
          </a:p>
          <a:p>
            <a:pPr lvl="1"/>
            <a:r>
              <a:rPr lang="en-GB" i="1" dirty="0"/>
              <a:t>Model Evaluation</a:t>
            </a:r>
            <a:r>
              <a:rPr lang="en-GB" dirty="0"/>
              <a:t> - Validating the trained model to ensure it meets original codified objectives before serving the ML model in production to the end-user.</a:t>
            </a:r>
          </a:p>
          <a:p>
            <a:pPr lvl="1"/>
            <a:r>
              <a:rPr lang="en-GB" i="1" dirty="0"/>
              <a:t>Model Testing</a:t>
            </a:r>
            <a:r>
              <a:rPr lang="en-GB" dirty="0"/>
              <a:t> - Performing the final “Model Acceptance Test” by using the hold </a:t>
            </a:r>
            <a:r>
              <a:rPr lang="en-GB" dirty="0" err="1"/>
              <a:t>backtest</a:t>
            </a:r>
            <a:r>
              <a:rPr lang="en-GB" dirty="0"/>
              <a:t> dataset.</a:t>
            </a:r>
          </a:p>
          <a:p>
            <a:pPr lvl="1"/>
            <a:r>
              <a:rPr lang="en-GB" i="1" dirty="0"/>
              <a:t>Model Packaging</a:t>
            </a:r>
            <a:r>
              <a:rPr lang="en-GB" dirty="0"/>
              <a:t> - The process of exporting the final ML model into a specific format (e.g. PMML, PFA, or ONNX), which describes the model, in order to be consumed by the business application.</a:t>
            </a:r>
          </a:p>
          <a:p>
            <a:endParaRPr lang="en-IT" dirty="0"/>
          </a:p>
        </p:txBody>
      </p:sp>
    </p:spTree>
    <p:extLst>
      <p:ext uri="{BB962C8B-B14F-4D97-AF65-F5344CB8AC3E}">
        <p14:creationId xmlns:p14="http://schemas.microsoft.com/office/powerpoint/2010/main" val="11164897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a:t>
            </a:r>
            <a:endParaRPr lang="en-IT" dirty="0"/>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70000" lnSpcReduction="20000"/>
          </a:bodyPr>
          <a:lstStyle/>
          <a:p>
            <a:r>
              <a:rPr lang="en-GB" dirty="0"/>
              <a:t>Every ML model specification (code that creates an ML model) should go through a code review and be versioned.</a:t>
            </a:r>
          </a:p>
          <a:p>
            <a:r>
              <a:rPr lang="en-GB" dirty="0"/>
              <a:t>Train many ML models from different categories (e.g., linear regression, logistic regression, k-means, naive Bayes, SVM, Random Forest, etc.) using </a:t>
            </a:r>
            <a:r>
              <a:rPr lang="en-GB" i="1" dirty="0"/>
              <a:t>standard parameters</a:t>
            </a:r>
            <a:r>
              <a:rPr lang="en-GB" dirty="0"/>
              <a:t>.</a:t>
            </a:r>
          </a:p>
          <a:p>
            <a:r>
              <a:rPr lang="en-GB" dirty="0"/>
              <a:t>Measure and compare their performance. For each model, use </a:t>
            </a:r>
            <a:r>
              <a:rPr lang="en-GB" i="1" dirty="0"/>
              <a:t>N-fold</a:t>
            </a:r>
            <a:r>
              <a:rPr lang="en-GB" dirty="0"/>
              <a:t> cross-validation and compute the mean and standard deviation of the performance measure on the N folds.</a:t>
            </a:r>
          </a:p>
          <a:p>
            <a:r>
              <a:rPr lang="en-GB" dirty="0"/>
              <a:t>Error Analysis: </a:t>
            </a:r>
            <a:r>
              <a:rPr lang="en-GB" dirty="0" err="1"/>
              <a:t>analyze</a:t>
            </a:r>
            <a:r>
              <a:rPr lang="en-GB" dirty="0"/>
              <a:t> the types of errors the ML models make.</a:t>
            </a:r>
          </a:p>
          <a:p>
            <a:r>
              <a:rPr lang="en-GB" dirty="0"/>
              <a:t>Hyperparameters tuning by using cross-validation. Please note that data transformation choices are also hyperparameters. Random search for hyperparameters is preferred over grid search.</a:t>
            </a:r>
          </a:p>
          <a:p>
            <a:r>
              <a:rPr lang="en-GB" dirty="0"/>
              <a:t>Consider Ensemble methods such as </a:t>
            </a:r>
            <a:r>
              <a:rPr lang="en-GB" i="1" dirty="0"/>
              <a:t>majority vote</a:t>
            </a:r>
            <a:r>
              <a:rPr lang="en-GB" dirty="0"/>
              <a:t>, </a:t>
            </a:r>
            <a:r>
              <a:rPr lang="en-GB" i="1" dirty="0"/>
              <a:t>bagging</a:t>
            </a:r>
            <a:r>
              <a:rPr lang="en-GB" dirty="0"/>
              <a:t>, </a:t>
            </a:r>
            <a:r>
              <a:rPr lang="en-GB" i="1" dirty="0"/>
              <a:t>boosting</a:t>
            </a:r>
            <a:r>
              <a:rPr lang="en-GB" dirty="0"/>
              <a:t>, or </a:t>
            </a:r>
            <a:r>
              <a:rPr lang="en-GB" i="1" dirty="0"/>
              <a:t>stacking</a:t>
            </a:r>
            <a:r>
              <a:rPr lang="en-GB" dirty="0"/>
              <a:t>. Combining ML models should produce better performance than running them individually. (Further reading </a:t>
            </a:r>
            <a:r>
              <a:rPr lang="en-GB" dirty="0">
                <a:hlinkClick r:id="rId2"/>
              </a:rPr>
              <a:t>“Ensemble Methods: Foundations and Algorithms” by Zhi-Hua Zhou</a:t>
            </a:r>
            <a:r>
              <a:rPr lang="en-GB" dirty="0"/>
              <a:t>)</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66</a:t>
            </a:fld>
            <a:endParaRPr lang="it-IT" dirty="0"/>
          </a:p>
        </p:txBody>
      </p:sp>
    </p:spTree>
    <p:extLst>
      <p:ext uri="{BB962C8B-B14F-4D97-AF65-F5344CB8AC3E}">
        <p14:creationId xmlns:p14="http://schemas.microsoft.com/office/powerpoint/2010/main" val="869581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Training (Features Engineering) </a:t>
            </a:r>
            <a:endParaRPr lang="en-IT" dirty="0"/>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85000" lnSpcReduction="20000"/>
          </a:bodyPr>
          <a:lstStyle/>
          <a:p>
            <a:r>
              <a:rPr lang="en-GB" dirty="0"/>
              <a:t>Discretize continuous features</a:t>
            </a:r>
          </a:p>
          <a:p>
            <a:r>
              <a:rPr lang="en-GB" dirty="0"/>
              <a:t>Decompose features (e.g., categorical, date/time, etc.)</a:t>
            </a:r>
          </a:p>
          <a:p>
            <a:r>
              <a:rPr lang="en-GB" dirty="0"/>
              <a:t>Add transformations of features (e.g., log(x), sqrt(x), x2, etc.)</a:t>
            </a:r>
          </a:p>
          <a:p>
            <a:r>
              <a:rPr lang="en-GB" dirty="0"/>
              <a:t>Aggregate features into promising new features</a:t>
            </a:r>
          </a:p>
          <a:p>
            <a:r>
              <a:rPr lang="en-GB" dirty="0"/>
              <a:t>Feature scaling: Standardize or normalize features</a:t>
            </a:r>
          </a:p>
          <a:p>
            <a:r>
              <a:rPr lang="en-GB" dirty="0"/>
              <a:t>New features should be added quickly to get fast to production</a:t>
            </a:r>
          </a:p>
          <a:p>
            <a:r>
              <a:rPr lang="en-GB" dirty="0"/>
              <a:t>Further reading </a:t>
            </a:r>
          </a:p>
          <a:p>
            <a:pPr lvl="1"/>
            <a:r>
              <a:rPr lang="en-GB" dirty="0">
                <a:hlinkClick r:id="rId2"/>
              </a:rPr>
              <a:t>“Feature Engineering for Machine Learning. Principles and Techniques for Data Scientists” by Alice Zheng, Amanda Casari</a:t>
            </a:r>
            <a:endParaRPr lang="en-GB" dirty="0"/>
          </a:p>
          <a:p>
            <a:pPr lvl="1"/>
            <a:r>
              <a:rPr lang="en-GB" dirty="0">
                <a:hlinkClick r:id="rId3"/>
              </a:rPr>
              <a:t>“Hands-On Machine Learning with Scikit-Learn, Keras, and TensorFlow” by Aurélien Géron</a:t>
            </a:r>
            <a:endParaRPr lang="en-IT" dirty="0"/>
          </a:p>
          <a:p>
            <a:endParaRPr lang="en-GB"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67</a:t>
            </a:fld>
            <a:endParaRPr lang="it-IT" dirty="0"/>
          </a:p>
        </p:txBody>
      </p:sp>
    </p:spTree>
    <p:extLst>
      <p:ext uri="{BB962C8B-B14F-4D97-AF65-F5344CB8AC3E}">
        <p14:creationId xmlns:p14="http://schemas.microsoft.com/office/powerpoint/2010/main" val="3727916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solidFill>
                  <a:schemeClr val="accent6">
                    <a:lumMod val="75000"/>
                  </a:schemeClr>
                </a:solidFill>
              </a:rPr>
              <a:t>Model parameters </a:t>
            </a:r>
            <a:r>
              <a:rPr lang="en-GB" dirty="0"/>
              <a:t>are the properties of the training data that are learned by the ML model during training. So, parameters are internal to the model. For instance, the coefficients in regression or the weights and biases in a neural network are model parameters since they are estimated through the training process.</a:t>
            </a:r>
          </a:p>
          <a:p>
            <a:r>
              <a:rPr lang="en-GB" dirty="0">
                <a:solidFill>
                  <a:schemeClr val="accent6">
                    <a:lumMod val="75000"/>
                  </a:schemeClr>
                </a:solidFill>
              </a:rPr>
              <a:t>Model hyperparameters </a:t>
            </a:r>
            <a:r>
              <a:rPr lang="en-GB" dirty="0"/>
              <a:t>are configurations of the model that are set before and determine the training process. Hyperparameters are external to the model. The “hyper-” prefix implies that they are higher-level parameters that control the learning process. Some examples of hyperparameters include:</a:t>
            </a:r>
          </a:p>
          <a:p>
            <a:pPr lvl="1"/>
            <a:r>
              <a:rPr lang="en-GB" dirty="0"/>
              <a:t>Number of hidden layers in a neural network</a:t>
            </a:r>
          </a:p>
          <a:p>
            <a:pPr lvl="1"/>
            <a:r>
              <a:rPr lang="en-GB" dirty="0"/>
              <a:t>Number of leaves of a decision tree</a:t>
            </a:r>
          </a:p>
          <a:p>
            <a:pPr lvl="1"/>
            <a:r>
              <a:rPr lang="en-GB" dirty="0"/>
              <a:t>Learning rate of a gradient descent</a:t>
            </a:r>
          </a:p>
          <a:p>
            <a:pPr lvl="1"/>
            <a:r>
              <a:rPr lang="en-GB" dirty="0"/>
              <a:t>The ratio between the training set and test set</a:t>
            </a:r>
          </a:p>
          <a:p>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68</a:t>
            </a:fld>
            <a:endParaRPr lang="it-IT" dirty="0"/>
          </a:p>
        </p:txBody>
      </p:sp>
      <p:pic>
        <p:nvPicPr>
          <p:cNvPr id="7" name="Picture 6" descr="Chart, scatter chart&#10;&#10;Description automatically generated">
            <a:extLst>
              <a:ext uri="{FF2B5EF4-FFF2-40B4-BE49-F238E27FC236}">
                <a16:creationId xmlns:a16="http://schemas.microsoft.com/office/drawing/2014/main" id="{18258A21-F650-A203-11AF-D3E2625FC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602" y="1600201"/>
            <a:ext cx="5198368" cy="2189277"/>
          </a:xfrm>
          <a:prstGeom prst="rect">
            <a:avLst/>
          </a:prstGeom>
        </p:spPr>
      </p:pic>
      <p:pic>
        <p:nvPicPr>
          <p:cNvPr id="9" name="Picture 8" descr="Line chart&#10;&#10;Description automatically generated with low confidence">
            <a:extLst>
              <a:ext uri="{FF2B5EF4-FFF2-40B4-BE49-F238E27FC236}">
                <a16:creationId xmlns:a16="http://schemas.microsoft.com/office/drawing/2014/main" id="{FB4D9612-728E-5995-E7DF-AEE3EE7209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970" y="3863182"/>
            <a:ext cx="5099641" cy="2678228"/>
          </a:xfrm>
          <a:prstGeom prst="rect">
            <a:avLst/>
          </a:prstGeom>
        </p:spPr>
      </p:pic>
    </p:spTree>
    <p:extLst>
      <p:ext uri="{BB962C8B-B14F-4D97-AF65-F5344CB8AC3E}">
        <p14:creationId xmlns:p14="http://schemas.microsoft.com/office/powerpoint/2010/main" val="2235534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normAutofit/>
          </a:bodyPr>
          <a:lstStyle/>
          <a:p>
            <a:r>
              <a:rPr lang="en-GB" dirty="0"/>
              <a:t>Model Training (hyperparameter tuning) </a:t>
            </a:r>
            <a:endParaRPr lang="en-IT" dirty="0"/>
          </a:p>
        </p:txBody>
      </p:sp>
      <p:sp>
        <p:nvSpPr>
          <p:cNvPr id="5" name="Content Placeholder 4">
            <a:extLst>
              <a:ext uri="{FF2B5EF4-FFF2-40B4-BE49-F238E27FC236}">
                <a16:creationId xmlns:a16="http://schemas.microsoft.com/office/drawing/2014/main" id="{3F6E0A32-51EA-69FA-6E20-333B75EAD866}"/>
              </a:ext>
            </a:extLst>
          </p:cNvPr>
          <p:cNvSpPr>
            <a:spLocks noGrp="1"/>
          </p:cNvSpPr>
          <p:nvPr>
            <p:ph sz="half" idx="1"/>
          </p:nvPr>
        </p:nvSpPr>
        <p:spPr/>
        <p:txBody>
          <a:bodyPr>
            <a:normAutofit fontScale="62500" lnSpcReduction="20000"/>
          </a:bodyPr>
          <a:lstStyle/>
          <a:p>
            <a:r>
              <a:rPr lang="en-GB" dirty="0"/>
              <a:t>There are three main methods to find the optimal set of values for hyperparameters:</a:t>
            </a:r>
          </a:p>
          <a:p>
            <a:r>
              <a:rPr lang="en-GB" dirty="0">
                <a:solidFill>
                  <a:schemeClr val="accent6">
                    <a:lumMod val="75000"/>
                  </a:schemeClr>
                </a:solidFill>
              </a:rPr>
              <a:t>Grid search </a:t>
            </a:r>
            <a:r>
              <a:rPr lang="en-GB" dirty="0"/>
              <a:t>is determining a set of values for each hyperparameter, running the model with each possible combination of these values, and picking the set of values that produce the best results. Grid search involves guesswork since the values to be tried are set manually by the practitioner.</a:t>
            </a:r>
          </a:p>
          <a:p>
            <a:r>
              <a:rPr lang="en-GB" dirty="0">
                <a:solidFill>
                  <a:schemeClr val="accent6">
                    <a:lumMod val="75000"/>
                  </a:schemeClr>
                </a:solidFill>
              </a:rPr>
              <a:t>Random search </a:t>
            </a:r>
            <a:r>
              <a:rPr lang="en-GB" dirty="0"/>
              <a:t>involves picking random combinations of hyperparameter values from given statistical distributions to find an optimal set of values. The advantage of random search over grid search is that it allows searching in a wider range of values without increasing the number of trials.</a:t>
            </a:r>
          </a:p>
          <a:p>
            <a:r>
              <a:rPr lang="en-GB" dirty="0">
                <a:solidFill>
                  <a:schemeClr val="accent6">
                    <a:lumMod val="75000"/>
                  </a:schemeClr>
                </a:solidFill>
              </a:rPr>
              <a:t>Bayesian search </a:t>
            </a:r>
            <a:r>
              <a:rPr lang="en-GB" dirty="0"/>
              <a:t>is a sequential method that uses the results of the previous sets of hyperparameters to improve the next search process. Bayesian search reduces the optimization time especially for models trained on a large amount of data.</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69</a:t>
            </a:fld>
            <a:endParaRPr lang="it-IT" dirty="0"/>
          </a:p>
        </p:txBody>
      </p:sp>
      <p:sp>
        <p:nvSpPr>
          <p:cNvPr id="10" name="Content Placeholder 9">
            <a:extLst>
              <a:ext uri="{FF2B5EF4-FFF2-40B4-BE49-F238E27FC236}">
                <a16:creationId xmlns:a16="http://schemas.microsoft.com/office/drawing/2014/main" id="{AFEA11FB-4D8C-D9F8-BF9A-38CC6D4C9FB3}"/>
              </a:ext>
            </a:extLst>
          </p:cNvPr>
          <p:cNvSpPr>
            <a:spLocks noGrp="1"/>
          </p:cNvSpPr>
          <p:nvPr>
            <p:ph sz="half" idx="2"/>
          </p:nvPr>
        </p:nvSpPr>
        <p:spPr/>
        <p:txBody>
          <a:bodyPr>
            <a:noAutofit/>
          </a:bodyPr>
          <a:lstStyle/>
          <a:p>
            <a:r>
              <a:rPr lang="en-GB" sz="2000" dirty="0"/>
              <a:t>https://</a:t>
            </a:r>
            <a:r>
              <a:rPr lang="en-GB" sz="2000" dirty="0" err="1"/>
              <a:t>github.com</a:t>
            </a:r>
            <a:r>
              <a:rPr lang="en-GB" sz="2000" dirty="0"/>
              <a:t>/</a:t>
            </a:r>
            <a:r>
              <a:rPr lang="en-GB" sz="2000" dirty="0" err="1"/>
              <a:t>optuna</a:t>
            </a:r>
            <a:r>
              <a:rPr lang="en-GB" sz="2000" dirty="0"/>
              <a:t>/</a:t>
            </a:r>
            <a:r>
              <a:rPr lang="en-GB" sz="2000" dirty="0" err="1"/>
              <a:t>optuna</a:t>
            </a:r>
            <a:endParaRPr lang="en-GB" sz="2000" dirty="0"/>
          </a:p>
          <a:p>
            <a:r>
              <a:rPr lang="en-GB" sz="2000" dirty="0"/>
              <a:t>https://</a:t>
            </a:r>
            <a:r>
              <a:rPr lang="en-GB" sz="2000" dirty="0" err="1"/>
              <a:t>github.com</a:t>
            </a:r>
            <a:r>
              <a:rPr lang="en-GB" sz="2000" dirty="0"/>
              <a:t>/google/vizier</a:t>
            </a:r>
          </a:p>
          <a:p>
            <a:r>
              <a:rPr lang="en-GB" sz="2000" dirty="0"/>
              <a:t>https://</a:t>
            </a:r>
            <a:r>
              <a:rPr lang="en-GB" sz="2000" dirty="0" err="1"/>
              <a:t>github.com</a:t>
            </a:r>
            <a:r>
              <a:rPr lang="en-GB" sz="2000" dirty="0"/>
              <a:t>/</a:t>
            </a:r>
            <a:r>
              <a:rPr lang="en-GB" sz="2000" dirty="0" err="1"/>
              <a:t>autonomio</a:t>
            </a:r>
            <a:r>
              <a:rPr lang="en-GB" sz="2000" dirty="0"/>
              <a:t>/</a:t>
            </a:r>
            <a:r>
              <a:rPr lang="en-GB" sz="2000" dirty="0" err="1"/>
              <a:t>talos</a:t>
            </a:r>
            <a:endParaRPr lang="en-GB" sz="2000" dirty="0"/>
          </a:p>
          <a:p>
            <a:r>
              <a:rPr lang="en-GB" sz="2000" dirty="0"/>
              <a:t>http://</a:t>
            </a:r>
            <a:r>
              <a:rPr lang="en-GB" sz="2000" dirty="0" err="1"/>
              <a:t>hyperopt.github.io</a:t>
            </a:r>
            <a:r>
              <a:rPr lang="en-GB" sz="2000" dirty="0"/>
              <a:t>/</a:t>
            </a:r>
            <a:r>
              <a:rPr lang="en-GB" sz="2000" dirty="0" err="1"/>
              <a:t>hyperopt</a:t>
            </a:r>
            <a:r>
              <a:rPr lang="en-GB" sz="2000" dirty="0"/>
              <a:t>/</a:t>
            </a:r>
          </a:p>
          <a:p>
            <a:r>
              <a:rPr lang="en-GB" sz="2000" dirty="0"/>
              <a:t>https://scikit-</a:t>
            </a:r>
            <a:r>
              <a:rPr lang="en-GB" sz="2000" dirty="0" err="1"/>
              <a:t>optimize.github.io</a:t>
            </a:r>
            <a:r>
              <a:rPr lang="en-GB" sz="2000" dirty="0"/>
              <a:t>/stable/</a:t>
            </a:r>
          </a:p>
          <a:p>
            <a:endParaRPr lang="en-GB" sz="2000" dirty="0"/>
          </a:p>
          <a:p>
            <a:endParaRPr lang="en-IT" sz="2000" dirty="0"/>
          </a:p>
        </p:txBody>
      </p:sp>
    </p:spTree>
    <p:extLst>
      <p:ext uri="{BB962C8B-B14F-4D97-AF65-F5344CB8AC3E}">
        <p14:creationId xmlns:p14="http://schemas.microsoft.com/office/powerpoint/2010/main" val="1971106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B70E-2872-DEA3-E9A4-876B706CB470}"/>
              </a:ext>
            </a:extLst>
          </p:cNvPr>
          <p:cNvSpPr>
            <a:spLocks noGrp="1"/>
          </p:cNvSpPr>
          <p:nvPr>
            <p:ph type="title"/>
          </p:nvPr>
        </p:nvSpPr>
        <p:spPr/>
        <p:txBody>
          <a:bodyPr>
            <a:normAutofit/>
          </a:bodyPr>
          <a:lstStyle/>
          <a:p>
            <a:r>
              <a:rPr lang="en-IT" dirty="0"/>
              <a:t>Data and Code are behind a model</a:t>
            </a:r>
          </a:p>
        </p:txBody>
      </p:sp>
      <p:sp>
        <p:nvSpPr>
          <p:cNvPr id="3" name="Content Placeholder 2">
            <a:extLst>
              <a:ext uri="{FF2B5EF4-FFF2-40B4-BE49-F238E27FC236}">
                <a16:creationId xmlns:a16="http://schemas.microsoft.com/office/drawing/2014/main" id="{A1C8F50D-5E87-B936-4E67-9453091F2B9F}"/>
              </a:ext>
            </a:extLst>
          </p:cNvPr>
          <p:cNvSpPr>
            <a:spLocks noGrp="1"/>
          </p:cNvSpPr>
          <p:nvPr>
            <p:ph idx="1"/>
          </p:nvPr>
        </p:nvSpPr>
        <p:spPr/>
        <p:txBody>
          <a:bodyPr>
            <a:normAutofit/>
          </a:bodyPr>
          <a:lstStyle/>
          <a:p>
            <a:r>
              <a:rPr lang="en-GB" dirty="0"/>
              <a:t>The reason for the previously described deployment gap is that the development of the machine learning-based applications is fundamentally different from the development of the traditional software. </a:t>
            </a:r>
          </a:p>
          <a:p>
            <a:pPr lvl="1"/>
            <a:r>
              <a:rPr lang="en-GB" dirty="0">
                <a:solidFill>
                  <a:schemeClr val="accent6">
                    <a:lumMod val="75000"/>
                  </a:schemeClr>
                </a:solidFill>
              </a:rPr>
              <a:t>Traditional software codifies actions as explicit rules. </a:t>
            </a:r>
          </a:p>
          <a:p>
            <a:pPr lvl="1"/>
            <a:r>
              <a:rPr lang="en-GB" dirty="0">
                <a:solidFill>
                  <a:schemeClr val="accent6">
                    <a:lumMod val="75000"/>
                  </a:schemeClr>
                </a:solidFill>
              </a:rPr>
              <a:t>ML does not codify explicitly. Instead, rules are indirectly set by capturing patterns from data. </a:t>
            </a:r>
            <a:r>
              <a:rPr lang="en-GB" dirty="0"/>
              <a:t>This makes ML more suitable for a more focused type of problem that can be treated numerically. For example, predicting salary from experience, education, location etc. </a:t>
            </a:r>
            <a:endParaRPr lang="en-IT" dirty="0"/>
          </a:p>
        </p:txBody>
      </p:sp>
      <p:sp>
        <p:nvSpPr>
          <p:cNvPr id="4" name="Slide Number Placeholder 3">
            <a:extLst>
              <a:ext uri="{FF2B5EF4-FFF2-40B4-BE49-F238E27FC236}">
                <a16:creationId xmlns:a16="http://schemas.microsoft.com/office/drawing/2014/main" id="{B96E0FD8-EC94-5BD8-1676-223175BE56D1}"/>
              </a:ext>
            </a:extLst>
          </p:cNvPr>
          <p:cNvSpPr>
            <a:spLocks noGrp="1"/>
          </p:cNvSpPr>
          <p:nvPr>
            <p:ph type="sldNum" sz="quarter" idx="12"/>
          </p:nvPr>
        </p:nvSpPr>
        <p:spPr/>
        <p:txBody>
          <a:bodyPr/>
          <a:lstStyle/>
          <a:p>
            <a:fld id="{D2040F39-7941-49A4-B48D-F201B18B6351}" type="slidenum">
              <a:rPr lang="it-IT" smtClean="0"/>
              <a:pPr/>
              <a:t>7</a:t>
            </a:fld>
            <a:endParaRPr lang="it-IT" dirty="0"/>
          </a:p>
        </p:txBody>
      </p:sp>
    </p:spTree>
    <p:extLst>
      <p:ext uri="{BB962C8B-B14F-4D97-AF65-F5344CB8AC3E}">
        <p14:creationId xmlns:p14="http://schemas.microsoft.com/office/powerpoint/2010/main" val="25724935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Evaluation</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i="1" dirty="0"/>
              <a:t>Model Evaluation</a:t>
            </a:r>
            <a:r>
              <a:rPr lang="en-GB" dirty="0"/>
              <a:t> - Validate the trained model to ensure it meets original business objectives before serving the ML model in production to the end-user.</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70</a:t>
            </a:fld>
            <a:endParaRPr lang="it-IT" dirty="0"/>
          </a:p>
        </p:txBody>
      </p:sp>
    </p:spTree>
    <p:extLst>
      <p:ext uri="{BB962C8B-B14F-4D97-AF65-F5344CB8AC3E}">
        <p14:creationId xmlns:p14="http://schemas.microsoft.com/office/powerpoint/2010/main" val="332367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Testing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i="1" dirty="0"/>
              <a:t>Model Testing</a:t>
            </a:r>
            <a:r>
              <a:rPr lang="en-GB" dirty="0"/>
              <a:t> - Once the final ML model is trained, its performance needs to be measured by using the hold-back test dataset to estimate the generalization error by performing the final “Model Acceptance Test”.</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71</a:t>
            </a:fld>
            <a:endParaRPr lang="it-IT" dirty="0"/>
          </a:p>
        </p:txBody>
      </p:sp>
    </p:spTree>
    <p:extLst>
      <p:ext uri="{BB962C8B-B14F-4D97-AF65-F5344CB8AC3E}">
        <p14:creationId xmlns:p14="http://schemas.microsoft.com/office/powerpoint/2010/main" val="39430573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IT" dirty="0"/>
              <a:t>Model Packaging</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i="1" dirty="0"/>
              <a:t>Model Packaging</a:t>
            </a:r>
            <a:r>
              <a:rPr lang="en-GB" dirty="0"/>
              <a:t> - The process of exporting the final ML model into a specific format (e.g. PMML, PFA, or ONNX), which describes the model to be consumed by the business application. We cover the ML model packaging in the part ‘ML Model serialization formats’ below.</a:t>
            </a:r>
            <a:endParaRPr lang="en-IT"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72</a:t>
            </a:fld>
            <a:endParaRPr lang="it-IT" dirty="0"/>
          </a:p>
        </p:txBody>
      </p:sp>
    </p:spTree>
    <p:extLst>
      <p:ext uri="{BB962C8B-B14F-4D97-AF65-F5344CB8AC3E}">
        <p14:creationId xmlns:p14="http://schemas.microsoft.com/office/powerpoint/2010/main" val="2284479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lstStyle/>
          <a:p>
            <a:r>
              <a:rPr lang="en-GB" dirty="0"/>
              <a:t>Operating an ML model might assume several architectural styles. In the following, we discuss four architectural patterns which are classified along two dimensions:</a:t>
            </a:r>
          </a:p>
          <a:p>
            <a:pPr lvl="1"/>
            <a:r>
              <a:rPr lang="en-GB" b="1" i="1" dirty="0"/>
              <a:t>ML Model Training</a:t>
            </a:r>
            <a:endParaRPr lang="en-GB" dirty="0"/>
          </a:p>
          <a:p>
            <a:pPr lvl="1"/>
            <a:r>
              <a:rPr lang="en-GB" b="1" i="1" dirty="0"/>
              <a:t>ML Model Prediction</a:t>
            </a:r>
            <a:endParaRPr lang="en-GB"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73</a:t>
            </a:fld>
            <a:endParaRPr lang="it-IT" dirty="0"/>
          </a:p>
        </p:txBody>
      </p:sp>
    </p:spTree>
    <p:extLst>
      <p:ext uri="{BB962C8B-B14F-4D97-AF65-F5344CB8AC3E}">
        <p14:creationId xmlns:p14="http://schemas.microsoft.com/office/powerpoint/2010/main" val="2977101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fontScale="92500"/>
          </a:bodyPr>
          <a:lstStyle/>
          <a:p>
            <a:r>
              <a:rPr lang="en-GB" dirty="0"/>
              <a:t>There are two ways how we perform </a:t>
            </a:r>
            <a:r>
              <a:rPr lang="en-GB" b="1" i="1" dirty="0"/>
              <a:t>ML Model Training</a:t>
            </a:r>
            <a:r>
              <a:rPr lang="en-GB" dirty="0"/>
              <a:t>:</a:t>
            </a:r>
          </a:p>
          <a:p>
            <a:pPr lvl="1"/>
            <a:r>
              <a:rPr lang="en-GB" dirty="0"/>
              <a:t>Offline learning (aka </a:t>
            </a:r>
            <a:r>
              <a:rPr lang="en-GB" i="1" dirty="0"/>
              <a:t>batch</a:t>
            </a:r>
            <a:r>
              <a:rPr lang="en-GB" dirty="0"/>
              <a:t> or </a:t>
            </a:r>
            <a:r>
              <a:rPr lang="en-GB" i="1" dirty="0"/>
              <a:t>static learning</a:t>
            </a:r>
            <a:r>
              <a:rPr lang="en-GB" dirty="0"/>
              <a:t>): The model is trained on a set of already collected data. After deploying to the production environment, the ML model remains constant until it re-trained because the model will see a lot of real-live data and becomes </a:t>
            </a:r>
            <a:r>
              <a:rPr lang="en-GB" i="1" dirty="0"/>
              <a:t>stale</a:t>
            </a:r>
            <a:r>
              <a:rPr lang="en-GB" dirty="0"/>
              <a:t>. This phenomenon is called </a:t>
            </a:r>
            <a:r>
              <a:rPr lang="en-GB" i="1" dirty="0"/>
              <a:t>‘model decay’</a:t>
            </a:r>
            <a:r>
              <a:rPr lang="en-GB" dirty="0"/>
              <a:t> and should be carefully monitored.</a:t>
            </a:r>
          </a:p>
          <a:p>
            <a:pPr lvl="1"/>
            <a:r>
              <a:rPr lang="en-GB" dirty="0"/>
              <a:t>Online learning (aka </a:t>
            </a:r>
            <a:r>
              <a:rPr lang="en-GB" i="1" dirty="0"/>
              <a:t>dynamic learning</a:t>
            </a:r>
            <a:r>
              <a:rPr lang="en-GB" dirty="0"/>
              <a:t>): The model is regularly being re-trained as new data arrives, e.g. as data streams. This is usually the case for ML systems that use time-series data, such as sensor, or stock trading data to accommodate the temporal effects in the ML model.</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74</a:t>
            </a:fld>
            <a:endParaRPr lang="it-IT" dirty="0"/>
          </a:p>
        </p:txBody>
      </p:sp>
    </p:spTree>
    <p:extLst>
      <p:ext uri="{BB962C8B-B14F-4D97-AF65-F5344CB8AC3E}">
        <p14:creationId xmlns:p14="http://schemas.microsoft.com/office/powerpoint/2010/main" val="34119932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Different forms of ML workflows</a:t>
            </a:r>
          </a:p>
        </p:txBody>
      </p:sp>
      <p:sp>
        <p:nvSpPr>
          <p:cNvPr id="3" name="Content Placeholder 2">
            <a:extLst>
              <a:ext uri="{FF2B5EF4-FFF2-40B4-BE49-F238E27FC236}">
                <a16:creationId xmlns:a16="http://schemas.microsoft.com/office/drawing/2014/main" id="{8097AA53-082B-7790-7B5D-C4323EBA4FE8}"/>
              </a:ext>
            </a:extLst>
          </p:cNvPr>
          <p:cNvSpPr>
            <a:spLocks noGrp="1"/>
          </p:cNvSpPr>
          <p:nvPr>
            <p:ph idx="1"/>
          </p:nvPr>
        </p:nvSpPr>
        <p:spPr/>
        <p:txBody>
          <a:bodyPr>
            <a:normAutofit lnSpcReduction="10000"/>
          </a:bodyPr>
          <a:lstStyle/>
          <a:p>
            <a:r>
              <a:rPr lang="en-GB" dirty="0"/>
              <a:t>The second dimension is </a:t>
            </a:r>
            <a:r>
              <a:rPr lang="en-GB" b="1" i="1" dirty="0"/>
              <a:t>ML Model Prediction</a:t>
            </a:r>
            <a:r>
              <a:rPr lang="en-GB" dirty="0"/>
              <a:t>, which denotes the mechanics of the ML model to make predictions. Here we also distinguish two modes:</a:t>
            </a:r>
          </a:p>
          <a:p>
            <a:pPr lvl="1"/>
            <a:r>
              <a:rPr lang="en-GB" dirty="0"/>
              <a:t>Batch predictions: The deployed ML model makes a set of predictions based on historical input data. This is often sufficient for data that is not time-dependent, or when it is not critical to obtain real-time predictions as output.</a:t>
            </a:r>
          </a:p>
          <a:p>
            <a:pPr lvl="1"/>
            <a:r>
              <a:rPr lang="en-GB" dirty="0"/>
              <a:t>Real-time predictions (aka on-demand predictions): Predictions are generated in real-time using the input data that is available at the time of the request.</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75</a:t>
            </a:fld>
            <a:endParaRPr lang="it-IT" dirty="0"/>
          </a:p>
        </p:txBody>
      </p:sp>
    </p:spTree>
    <p:extLst>
      <p:ext uri="{BB962C8B-B14F-4D97-AF65-F5344CB8AC3E}">
        <p14:creationId xmlns:p14="http://schemas.microsoft.com/office/powerpoint/2010/main" val="6668590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76</a:t>
            </a:fld>
            <a:endParaRPr lang="it-IT" dirty="0"/>
          </a:p>
        </p:txBody>
      </p:sp>
      <p:pic>
        <p:nvPicPr>
          <p:cNvPr id="6" name="Content Placeholder 5" descr="Diagram&#10;&#10;Description automatically generated">
            <a:extLst>
              <a:ext uri="{FF2B5EF4-FFF2-40B4-BE49-F238E27FC236}">
                <a16:creationId xmlns:a16="http://schemas.microsoft.com/office/drawing/2014/main" id="{3DAB924D-E47E-96C4-8702-42A2EDAEEF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6349" y="1600200"/>
            <a:ext cx="7195052" cy="5127626"/>
          </a:xfrm>
        </p:spPr>
      </p:pic>
    </p:spTree>
    <p:extLst>
      <p:ext uri="{BB962C8B-B14F-4D97-AF65-F5344CB8AC3E}">
        <p14:creationId xmlns:p14="http://schemas.microsoft.com/office/powerpoint/2010/main" val="23045869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-Forecast</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77</a:t>
            </a:fld>
            <a:endParaRPr lang="it-IT" dirty="0"/>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idx="1"/>
          </p:nvPr>
        </p:nvSpPr>
        <p:spPr/>
        <p:txBody>
          <a:bodyPr>
            <a:normAutofit fontScale="92500" lnSpcReduction="10000"/>
          </a:bodyPr>
          <a:lstStyle/>
          <a:p>
            <a:r>
              <a:rPr lang="en-GB" dirty="0"/>
              <a:t>This type of machine learning workflow is widely spread in academic research or data science education (e.g., Kaggle or </a:t>
            </a:r>
            <a:r>
              <a:rPr lang="en-GB" dirty="0" err="1"/>
              <a:t>DataCamp</a:t>
            </a:r>
            <a:r>
              <a:rPr lang="en-GB" dirty="0"/>
              <a:t>). This form is used to experiment with ML algorithms and data as it is the easiest way to create a machine learning system. </a:t>
            </a:r>
          </a:p>
          <a:p>
            <a:r>
              <a:rPr lang="en-GB" dirty="0"/>
              <a:t>Usually, we take an available dataset, train the ML model, then run this model on another (mostly historical) data, and the ML model makes predictions. This way, we output a forecast. This ML workflow is not very useful and, therefore, not common in an industry setting for production systems (e.g. mobile applications).</a:t>
            </a:r>
            <a:endParaRPr lang="en-IT" dirty="0"/>
          </a:p>
        </p:txBody>
      </p:sp>
    </p:spTree>
    <p:extLst>
      <p:ext uri="{BB962C8B-B14F-4D97-AF65-F5344CB8AC3E}">
        <p14:creationId xmlns:p14="http://schemas.microsoft.com/office/powerpoint/2010/main" val="1487339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Web Service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78</a:t>
            </a:fld>
            <a:endParaRPr lang="it-IT" dirty="0"/>
          </a:p>
        </p:txBody>
      </p:sp>
      <p:sp>
        <p:nvSpPr>
          <p:cNvPr id="5" name="Content Placeholder 4">
            <a:extLst>
              <a:ext uri="{FF2B5EF4-FFF2-40B4-BE49-F238E27FC236}">
                <a16:creationId xmlns:a16="http://schemas.microsoft.com/office/drawing/2014/main" id="{E59FBB92-222C-4F0E-D472-C87E37132067}"/>
              </a:ext>
            </a:extLst>
          </p:cNvPr>
          <p:cNvSpPr>
            <a:spLocks noGrp="1"/>
          </p:cNvSpPr>
          <p:nvPr>
            <p:ph idx="1"/>
          </p:nvPr>
        </p:nvSpPr>
        <p:spPr/>
        <p:txBody>
          <a:bodyPr>
            <a:normAutofit fontScale="92500" lnSpcReduction="20000"/>
          </a:bodyPr>
          <a:lstStyle/>
          <a:p>
            <a:r>
              <a:rPr lang="en-GB" dirty="0"/>
              <a:t>The most commonly described deployment architecture for ML models is a web service (microservice). The web service takes input data and outputs a prediction for the input data points. The model is trained offline on historical data, but it uses real-live data to make predictions. </a:t>
            </a:r>
          </a:p>
          <a:p>
            <a:r>
              <a:rPr lang="en-GB" dirty="0"/>
              <a:t>The difference from a forecast (batch predictions) is that the ML model runs near real-time and handles a single record at a time instead of processing all the data at once. The web service uses real-time data to make predictions, but the model remains constant until it is re-trained and re-deployed into the production system.</a:t>
            </a:r>
          </a:p>
        </p:txBody>
      </p:sp>
    </p:spTree>
    <p:extLst>
      <p:ext uri="{BB962C8B-B14F-4D97-AF65-F5344CB8AC3E}">
        <p14:creationId xmlns:p14="http://schemas.microsoft.com/office/powerpoint/2010/main" val="3021075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Web Service</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79</a:t>
            </a:fld>
            <a:endParaRPr lang="it-IT" dirty="0"/>
          </a:p>
        </p:txBody>
      </p:sp>
      <p:pic>
        <p:nvPicPr>
          <p:cNvPr id="6" name="Content Placeholder 5" descr="Graphical user interface, diagram&#10;&#10;Description automatically generated">
            <a:extLst>
              <a:ext uri="{FF2B5EF4-FFF2-40B4-BE49-F238E27FC236}">
                <a16:creationId xmlns:a16="http://schemas.microsoft.com/office/drawing/2014/main" id="{37E16340-D5A8-C82E-76B7-BC2E0D9A56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1860" y="1680794"/>
            <a:ext cx="7204540" cy="5047032"/>
          </a:xfrm>
        </p:spPr>
      </p:pic>
    </p:spTree>
    <p:extLst>
      <p:ext uri="{BB962C8B-B14F-4D97-AF65-F5344CB8AC3E}">
        <p14:creationId xmlns:p14="http://schemas.microsoft.com/office/powerpoint/2010/main" val="36600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938FBE-4E21-0A15-685C-D19B1603CBD1}"/>
              </a:ext>
            </a:extLst>
          </p:cNvPr>
          <p:cNvSpPr>
            <a:spLocks noGrp="1"/>
          </p:cNvSpPr>
          <p:nvPr>
            <p:ph type="title"/>
          </p:nvPr>
        </p:nvSpPr>
        <p:spPr/>
        <p:txBody>
          <a:bodyPr/>
          <a:lstStyle/>
          <a:p>
            <a:r>
              <a:rPr lang="en-IT" dirty="0"/>
              <a:t>Data and Code are behind a model</a:t>
            </a:r>
          </a:p>
        </p:txBody>
      </p:sp>
      <p:pic>
        <p:nvPicPr>
          <p:cNvPr id="11" name="Content Placeholder 10" descr="Chart, scatter chart&#10;&#10;Description automatically generated">
            <a:extLst>
              <a:ext uri="{FF2B5EF4-FFF2-40B4-BE49-F238E27FC236}">
                <a16:creationId xmlns:a16="http://schemas.microsoft.com/office/drawing/2014/main" id="{E9671A0A-0E19-0493-31DD-78E347856D2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55961" y="3863182"/>
            <a:ext cx="3312369" cy="2967809"/>
          </a:xfrm>
        </p:spPr>
      </p:pic>
      <p:sp>
        <p:nvSpPr>
          <p:cNvPr id="4" name="Slide Number Placeholder 3">
            <a:extLst>
              <a:ext uri="{FF2B5EF4-FFF2-40B4-BE49-F238E27FC236}">
                <a16:creationId xmlns:a16="http://schemas.microsoft.com/office/drawing/2014/main" id="{DD3DD20B-615F-D291-696D-84DEB129DDD9}"/>
              </a:ext>
            </a:extLst>
          </p:cNvPr>
          <p:cNvSpPr>
            <a:spLocks noGrp="1"/>
          </p:cNvSpPr>
          <p:nvPr>
            <p:ph type="sldNum" sz="quarter" idx="12"/>
          </p:nvPr>
        </p:nvSpPr>
        <p:spPr/>
        <p:txBody>
          <a:bodyPr/>
          <a:lstStyle/>
          <a:p>
            <a:fld id="{D2040F39-7941-49A4-B48D-F201B18B6351}" type="slidenum">
              <a:rPr lang="it-IT" smtClean="0"/>
              <a:pPr/>
              <a:t>8</a:t>
            </a:fld>
            <a:endParaRPr lang="it-IT" dirty="0"/>
          </a:p>
        </p:txBody>
      </p:sp>
      <p:sp>
        <p:nvSpPr>
          <p:cNvPr id="3" name="Content Placeholder 2">
            <a:extLst>
              <a:ext uri="{FF2B5EF4-FFF2-40B4-BE49-F238E27FC236}">
                <a16:creationId xmlns:a16="http://schemas.microsoft.com/office/drawing/2014/main" id="{54F06085-1276-3EE6-C540-5A60A38131DC}"/>
              </a:ext>
            </a:extLst>
          </p:cNvPr>
          <p:cNvSpPr>
            <a:spLocks noGrp="1"/>
          </p:cNvSpPr>
          <p:nvPr>
            <p:ph sz="half" idx="1"/>
          </p:nvPr>
        </p:nvSpPr>
        <p:spPr/>
        <p:txBody>
          <a:bodyPr/>
          <a:lstStyle/>
          <a:p>
            <a:r>
              <a:rPr lang="en-GB" dirty="0"/>
              <a:t>The complete development pipeline includes three change levels: </a:t>
            </a:r>
            <a:r>
              <a:rPr lang="en-GB" b="1" dirty="0"/>
              <a:t>Data</a:t>
            </a:r>
            <a:r>
              <a:rPr lang="en-GB" dirty="0"/>
              <a:t>, </a:t>
            </a:r>
            <a:r>
              <a:rPr lang="en-GB" b="1" dirty="0"/>
              <a:t>Model</a:t>
            </a:r>
            <a:r>
              <a:rPr lang="en-GB" dirty="0"/>
              <a:t>, and </a:t>
            </a:r>
            <a:r>
              <a:rPr lang="en-GB" b="1" dirty="0"/>
              <a:t>Code</a:t>
            </a:r>
            <a:r>
              <a:rPr lang="en-GB" dirty="0"/>
              <a:t>. </a:t>
            </a:r>
          </a:p>
          <a:p>
            <a:r>
              <a:rPr lang="en-GB" dirty="0"/>
              <a:t>In machine learning-based systems, the trigger for a build (or any other automated activity) might be the combination of a code change, data change, or model change. (see Technical Debt paper)</a:t>
            </a:r>
            <a:endParaRPr lang="en-IT" dirty="0"/>
          </a:p>
          <a:p>
            <a:endParaRPr lang="en-IT" dirty="0"/>
          </a:p>
        </p:txBody>
      </p:sp>
      <p:pic>
        <p:nvPicPr>
          <p:cNvPr id="6" name="Content Placeholder 8" descr="Chart, scatter chart&#10;&#10;Description automatically generated">
            <a:extLst>
              <a:ext uri="{FF2B5EF4-FFF2-40B4-BE49-F238E27FC236}">
                <a16:creationId xmlns:a16="http://schemas.microsoft.com/office/drawing/2014/main" id="{F8AC8DB2-2404-E900-FE80-698B9F9D95D0}"/>
              </a:ext>
            </a:extLst>
          </p:cNvPr>
          <p:cNvPicPr>
            <a:picLocks noChangeAspect="1"/>
          </p:cNvPicPr>
          <p:nvPr/>
        </p:nvPicPr>
        <p:blipFill rotWithShape="1">
          <a:blip r:embed="rId3">
            <a:extLst>
              <a:ext uri="{28A0092B-C50C-407E-A947-70E740481C1C}">
                <a14:useLocalDpi xmlns:a14="http://schemas.microsoft.com/office/drawing/2010/main" val="0"/>
              </a:ext>
            </a:extLst>
          </a:blip>
          <a:srcRect b="21409"/>
          <a:stretch/>
        </p:blipFill>
        <p:spPr>
          <a:xfrm>
            <a:off x="7752183" y="1484784"/>
            <a:ext cx="3519927" cy="2372710"/>
          </a:xfrm>
          <a:prstGeom prst="rect">
            <a:avLst/>
          </a:prstGeom>
        </p:spPr>
      </p:pic>
    </p:spTree>
    <p:extLst>
      <p:ext uri="{BB962C8B-B14F-4D97-AF65-F5344CB8AC3E}">
        <p14:creationId xmlns:p14="http://schemas.microsoft.com/office/powerpoint/2010/main" val="634716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80</a:t>
            </a:fld>
            <a:endParaRPr lang="it-IT" dirty="0"/>
          </a:p>
        </p:txBody>
      </p:sp>
      <p:sp>
        <p:nvSpPr>
          <p:cNvPr id="5" name="Content Placeholder 4">
            <a:extLst>
              <a:ext uri="{FF2B5EF4-FFF2-40B4-BE49-F238E27FC236}">
                <a16:creationId xmlns:a16="http://schemas.microsoft.com/office/drawing/2014/main" id="{A4003295-A1A5-5101-709A-7C078CD62CC8}"/>
              </a:ext>
            </a:extLst>
          </p:cNvPr>
          <p:cNvSpPr>
            <a:spLocks noGrp="1"/>
          </p:cNvSpPr>
          <p:nvPr>
            <p:ph idx="1"/>
          </p:nvPr>
        </p:nvSpPr>
        <p:spPr/>
        <p:txBody>
          <a:bodyPr>
            <a:normAutofit fontScale="62500" lnSpcReduction="20000"/>
          </a:bodyPr>
          <a:lstStyle/>
          <a:p>
            <a:r>
              <a:rPr lang="en-GB" dirty="0"/>
              <a:t>The most dynamic way to embed machine learning into a production system is to implement </a:t>
            </a:r>
            <a:r>
              <a:rPr lang="en-GB" i="1" dirty="0"/>
              <a:t>online learning</a:t>
            </a:r>
            <a:r>
              <a:rPr lang="en-GB" dirty="0"/>
              <a:t>, which is also known as </a:t>
            </a:r>
            <a:r>
              <a:rPr lang="en-GB" i="1" dirty="0"/>
              <a:t>real-time streaming analytics</a:t>
            </a:r>
            <a:r>
              <a:rPr lang="en-GB" dirty="0"/>
              <a:t>. Please note that online learning can be a confusing name because the core learning or ML model training is usually not performed on the live system. We should call it </a:t>
            </a:r>
            <a:r>
              <a:rPr lang="en-GB" i="1" dirty="0"/>
              <a:t>incremental learning</a:t>
            </a:r>
            <a:r>
              <a:rPr lang="en-GB" dirty="0"/>
              <a:t>; however, the term </a:t>
            </a:r>
            <a:r>
              <a:rPr lang="en-GB" i="1" dirty="0"/>
              <a:t>online learning</a:t>
            </a:r>
            <a:r>
              <a:rPr lang="en-GB" dirty="0"/>
              <a:t> is already established within the ML community.</a:t>
            </a:r>
          </a:p>
          <a:p>
            <a:r>
              <a:rPr lang="en-GB" dirty="0"/>
              <a:t>In this type of ML workflow, the ML learning algorithm is continuously receiving a data stream, either as single data points or in small groups called mini-batches. The system learns about new data on the fly as it arrives, so the ML model is incrementally being re-trained with new data. This continually re-trained model is instantly available as a web service.</a:t>
            </a:r>
          </a:p>
          <a:p>
            <a:r>
              <a:rPr lang="en-GB" dirty="0"/>
              <a:t>Technically, this type of ML system works well with the </a:t>
            </a:r>
            <a:r>
              <a:rPr lang="en-GB" i="1" dirty="0"/>
              <a:t>lambda architecture</a:t>
            </a:r>
            <a:r>
              <a:rPr lang="en-GB" dirty="0"/>
              <a:t> in big data systems. Usually, the input data is a stream of events, and the ML model takes the data as it enters the system, provides predictions and re-learns on these new data. The model would typically run as a service on a Kubernetes cluster or similar.</a:t>
            </a:r>
          </a:p>
          <a:p>
            <a:r>
              <a:rPr lang="en-GB" dirty="0"/>
              <a:t>A big difficulty with the online learning system in production is that if bad data is entering the system, the ML model, as well as the whole system performance, will increasingly decline.</a:t>
            </a:r>
          </a:p>
          <a:p>
            <a:endParaRPr lang="en-IT" dirty="0"/>
          </a:p>
        </p:txBody>
      </p:sp>
    </p:spTree>
    <p:extLst>
      <p:ext uri="{BB962C8B-B14F-4D97-AF65-F5344CB8AC3E}">
        <p14:creationId xmlns:p14="http://schemas.microsoft.com/office/powerpoint/2010/main" val="40696157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Online learning</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81</a:t>
            </a:fld>
            <a:endParaRPr lang="it-IT" dirty="0"/>
          </a:p>
        </p:txBody>
      </p:sp>
      <p:pic>
        <p:nvPicPr>
          <p:cNvPr id="6" name="Content Placeholder 5" descr="A picture containing diagram&#10;&#10;Description automatically generated">
            <a:extLst>
              <a:ext uri="{FF2B5EF4-FFF2-40B4-BE49-F238E27FC236}">
                <a16:creationId xmlns:a16="http://schemas.microsoft.com/office/drawing/2014/main" id="{D75B453E-AEC5-AA15-E4E9-52B301BD7C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858660"/>
            <a:ext cx="8894606" cy="4525963"/>
          </a:xfrm>
        </p:spPr>
      </p:pic>
    </p:spTree>
    <p:extLst>
      <p:ext uri="{BB962C8B-B14F-4D97-AF65-F5344CB8AC3E}">
        <p14:creationId xmlns:p14="http://schemas.microsoft.com/office/powerpoint/2010/main" val="6823484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Model Serving Patterns – </a:t>
            </a:r>
            <a:r>
              <a:rPr lang="en-GB" dirty="0" err="1"/>
              <a:t>AutoML</a:t>
            </a:r>
            <a:endParaRPr lang="en-GB"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82</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77500" lnSpcReduction="20000"/>
          </a:bodyPr>
          <a:lstStyle/>
          <a:p>
            <a:r>
              <a:rPr lang="en-GB" dirty="0"/>
              <a:t>An even more sophisticated version of online learning is </a:t>
            </a:r>
            <a:r>
              <a:rPr lang="en-GB" i="1" dirty="0"/>
              <a:t>automated machine learning</a:t>
            </a:r>
            <a:r>
              <a:rPr lang="en-GB" dirty="0"/>
              <a:t> or </a:t>
            </a:r>
            <a:r>
              <a:rPr lang="en-GB" i="1" dirty="0" err="1"/>
              <a:t>AutoML</a:t>
            </a:r>
            <a:r>
              <a:rPr lang="en-GB" dirty="0"/>
              <a:t>.</a:t>
            </a:r>
          </a:p>
          <a:p>
            <a:r>
              <a:rPr lang="en-GB" dirty="0" err="1"/>
              <a:t>AutoML</a:t>
            </a:r>
            <a:r>
              <a:rPr lang="en-GB" dirty="0"/>
              <a:t> is getting a lot of attention and is considered the next advance for enterprise ML. </a:t>
            </a:r>
            <a:r>
              <a:rPr lang="en-GB" dirty="0" err="1"/>
              <a:t>AutoML</a:t>
            </a:r>
            <a:r>
              <a:rPr lang="en-GB" dirty="0"/>
              <a:t> promises training ML models with minimal effort and without machine learning expertise. The user needs to provide data, and the </a:t>
            </a:r>
            <a:r>
              <a:rPr lang="en-GB" dirty="0" err="1"/>
              <a:t>AutoML</a:t>
            </a:r>
            <a:r>
              <a:rPr lang="en-GB" dirty="0"/>
              <a:t> system automatically selects an ML algorithm, such as neural network architecture, and configures the selected algorithm.</a:t>
            </a:r>
          </a:p>
          <a:p>
            <a:r>
              <a:rPr lang="en-GB" dirty="0"/>
              <a:t>Instead of updating the model, we execute an entire ML model training pipeline in production that results in new models on the fly. For now, this is a very experimental way to implement ML workflows. </a:t>
            </a:r>
            <a:r>
              <a:rPr lang="en-GB" dirty="0" err="1"/>
              <a:t>AutoML</a:t>
            </a:r>
            <a:r>
              <a:rPr lang="en-GB" dirty="0"/>
              <a:t> is usually provided by big cloud providers, such as </a:t>
            </a:r>
            <a:r>
              <a:rPr lang="en-GB" dirty="0">
                <a:hlinkClick r:id="rId2"/>
              </a:rPr>
              <a:t>Google</a:t>
            </a:r>
            <a:r>
              <a:rPr lang="en-GB" dirty="0"/>
              <a:t> or </a:t>
            </a:r>
            <a:r>
              <a:rPr lang="en-GB" dirty="0">
                <a:hlinkClick r:id="rId3"/>
              </a:rPr>
              <a:t>MS Azure</a:t>
            </a:r>
            <a:r>
              <a:rPr lang="en-GB" dirty="0"/>
              <a:t>. However, models build with </a:t>
            </a:r>
            <a:r>
              <a:rPr lang="en-GB" dirty="0" err="1"/>
              <a:t>AutoML</a:t>
            </a:r>
            <a:r>
              <a:rPr lang="en-GB" dirty="0"/>
              <a:t> need to reach the level of accuracy required for real-world success.</a:t>
            </a:r>
          </a:p>
          <a:p>
            <a:endParaRPr lang="en-IT" dirty="0"/>
          </a:p>
        </p:txBody>
      </p:sp>
    </p:spTree>
    <p:extLst>
      <p:ext uri="{BB962C8B-B14F-4D97-AF65-F5344CB8AC3E}">
        <p14:creationId xmlns:p14="http://schemas.microsoft.com/office/powerpoint/2010/main" val="20946287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ML Model serialization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83</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a:bodyPr>
          <a:lstStyle/>
          <a:p>
            <a:r>
              <a:rPr lang="en-GB" dirty="0"/>
              <a:t>There are various formats to distribute ML models. In order to achieve a distributable format, the ML model should be present and should be executable as an independent asset. For example, we might want to use a Scikit-learn model in a Spark job. This means that the ML models should work outside of the model-training environment. In the following, we describe </a:t>
            </a:r>
            <a:r>
              <a:rPr lang="en-GB" i="1" dirty="0"/>
              <a:t>Language-agnostic</a:t>
            </a:r>
            <a:r>
              <a:rPr lang="en-GB" dirty="0"/>
              <a:t> and </a:t>
            </a:r>
            <a:r>
              <a:rPr lang="en-GB" i="1" dirty="0"/>
              <a:t>Vendor-specific exchange formats</a:t>
            </a:r>
            <a:r>
              <a:rPr lang="en-GB" dirty="0"/>
              <a:t> for ML models.</a:t>
            </a:r>
          </a:p>
        </p:txBody>
      </p:sp>
    </p:spTree>
    <p:extLst>
      <p:ext uri="{BB962C8B-B14F-4D97-AF65-F5344CB8AC3E}">
        <p14:creationId xmlns:p14="http://schemas.microsoft.com/office/powerpoint/2010/main" val="38592956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ML Model serialization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84</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a:bodyPr>
          <a:lstStyle/>
          <a:p>
            <a:r>
              <a:rPr lang="en-GB" dirty="0"/>
              <a:t>There are various formats to distribute ML models. In order to achieve a distributable format, the ML model should be present and should be executable as an independent asset. For example, we might want to use a Scikit-learn model in a Spark job. This means that the ML models should work outside of the model-training environment. In the following, we describe </a:t>
            </a:r>
            <a:r>
              <a:rPr lang="en-GB" i="1" dirty="0"/>
              <a:t>Language-agnostic</a:t>
            </a:r>
            <a:r>
              <a:rPr lang="en-GB" dirty="0"/>
              <a:t> and </a:t>
            </a:r>
            <a:r>
              <a:rPr lang="en-GB" i="1" dirty="0"/>
              <a:t>Vendor-specific exchange formats</a:t>
            </a:r>
            <a:r>
              <a:rPr lang="en-GB" dirty="0"/>
              <a:t> for ML models.</a:t>
            </a:r>
          </a:p>
        </p:txBody>
      </p:sp>
    </p:spTree>
    <p:extLst>
      <p:ext uri="{BB962C8B-B14F-4D97-AF65-F5344CB8AC3E}">
        <p14:creationId xmlns:p14="http://schemas.microsoft.com/office/powerpoint/2010/main" val="1941697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Language-agnostic exchange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85</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a:bodyPr>
          <a:lstStyle/>
          <a:p>
            <a:endParaRPr lang="en-GB" dirty="0"/>
          </a:p>
        </p:txBody>
      </p:sp>
    </p:spTree>
    <p:extLst>
      <p:ext uri="{BB962C8B-B14F-4D97-AF65-F5344CB8AC3E}">
        <p14:creationId xmlns:p14="http://schemas.microsoft.com/office/powerpoint/2010/main" val="9010530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ML Model serialization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86</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77500" lnSpcReduction="20000"/>
          </a:bodyPr>
          <a:lstStyle/>
          <a:p>
            <a:r>
              <a:rPr lang="en-GB" dirty="0">
                <a:solidFill>
                  <a:schemeClr val="accent6">
                    <a:lumMod val="75000"/>
                  </a:schemeClr>
                </a:solidFill>
              </a:rPr>
              <a:t>Amalgamation</a:t>
            </a:r>
            <a:r>
              <a:rPr lang="en-GB" dirty="0"/>
              <a:t> is the simplest way to export an ML model. The model and all necessary code to run are bundled as one package. Usually, it is a single source code file that can be compiled on nearly any platform as a standalone program. For example, we can create a standalone version of an ML model by using </a:t>
            </a:r>
            <a:r>
              <a:rPr lang="en-GB" dirty="0">
                <a:hlinkClick r:id="rId2"/>
              </a:rPr>
              <a:t>SKompiler</a:t>
            </a:r>
            <a:r>
              <a:rPr lang="en-GB" dirty="0"/>
              <a:t>. This python package provides a tool for transforming trained Scikit-learn models into other forms, such as SQL queries, Excel formulas, Portable Format for Analytics (PFA) files, or </a:t>
            </a:r>
            <a:r>
              <a:rPr lang="en-GB" dirty="0" err="1"/>
              <a:t>SymPy</a:t>
            </a:r>
            <a:r>
              <a:rPr lang="en-GB" dirty="0"/>
              <a:t> expressions. The last can be translated to code in a variety of languages, such as C, </a:t>
            </a:r>
            <a:r>
              <a:rPr lang="en-GB" dirty="0" err="1"/>
              <a:t>Javascript</a:t>
            </a:r>
            <a:r>
              <a:rPr lang="en-GB" dirty="0"/>
              <a:t>, Rust, Julia, etc. Amalgamation is a straightforward concept, and the exported ML models are portable. With some easy ML algorithms, such as logistic regression or decision tree, this format is compact and might have good performance, which is useful for constrained embedded environments. </a:t>
            </a:r>
            <a:r>
              <a:rPr lang="en-GB" dirty="0">
                <a:solidFill>
                  <a:schemeClr val="accent6">
                    <a:lumMod val="75000"/>
                  </a:schemeClr>
                </a:solidFill>
              </a:rPr>
              <a:t>However, the ML model code and parameters need to be managed together.</a:t>
            </a:r>
          </a:p>
        </p:txBody>
      </p:sp>
    </p:spTree>
    <p:extLst>
      <p:ext uri="{BB962C8B-B14F-4D97-AF65-F5344CB8AC3E}">
        <p14:creationId xmlns:p14="http://schemas.microsoft.com/office/powerpoint/2010/main" val="5777060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49EB2-0A16-7E3E-6782-4F33B4005F97}"/>
              </a:ext>
            </a:extLst>
          </p:cNvPr>
          <p:cNvSpPr>
            <a:spLocks noGrp="1"/>
          </p:cNvSpPr>
          <p:nvPr>
            <p:ph type="title"/>
          </p:nvPr>
        </p:nvSpPr>
        <p:spPr/>
        <p:txBody>
          <a:bodyPr/>
          <a:lstStyle/>
          <a:p>
            <a:r>
              <a:rPr lang="en-IT" dirty="0"/>
              <a:t>PMML</a:t>
            </a:r>
          </a:p>
        </p:txBody>
      </p:sp>
      <p:sp>
        <p:nvSpPr>
          <p:cNvPr id="3" name="Content Placeholder 2">
            <a:extLst>
              <a:ext uri="{FF2B5EF4-FFF2-40B4-BE49-F238E27FC236}">
                <a16:creationId xmlns:a16="http://schemas.microsoft.com/office/drawing/2014/main" id="{3D9D9FEB-757A-7107-29CE-8C0054CB9D75}"/>
              </a:ext>
            </a:extLst>
          </p:cNvPr>
          <p:cNvSpPr>
            <a:spLocks noGrp="1"/>
          </p:cNvSpPr>
          <p:nvPr>
            <p:ph idx="1"/>
          </p:nvPr>
        </p:nvSpPr>
        <p:spPr/>
        <p:txBody>
          <a:bodyPr/>
          <a:lstStyle/>
          <a:p>
            <a:r>
              <a:rPr lang="en-GB" dirty="0"/>
              <a:t>PMML is a format for model serving based on XML with the file extension .</a:t>
            </a:r>
            <a:r>
              <a:rPr lang="en-GB" dirty="0" err="1"/>
              <a:t>pmml</a:t>
            </a:r>
            <a:r>
              <a:rPr lang="en-GB" dirty="0"/>
              <a:t>. PMML has been standardized by the </a:t>
            </a:r>
            <a:r>
              <a:rPr lang="en-GB" dirty="0">
                <a:hlinkClick r:id="rId2"/>
              </a:rPr>
              <a:t>Data Mining Group (DMG)</a:t>
            </a:r>
            <a:r>
              <a:rPr lang="en-GB" dirty="0"/>
              <a:t>. Basically, .</a:t>
            </a:r>
            <a:r>
              <a:rPr lang="en-GB" dirty="0" err="1"/>
              <a:t>ppml</a:t>
            </a:r>
            <a:r>
              <a:rPr lang="en-GB" dirty="0"/>
              <a:t> </a:t>
            </a:r>
            <a:r>
              <a:rPr lang="en-GB" dirty="0">
                <a:hlinkClick r:id="rId3"/>
              </a:rPr>
              <a:t>describes a model and pipeline in XML</a:t>
            </a:r>
            <a:r>
              <a:rPr lang="en-GB" dirty="0"/>
              <a:t>. The PMML supports not all of the ML algorithms, and its usage in open source-driven tools is limited due to licensing issues.</a:t>
            </a:r>
          </a:p>
          <a:p>
            <a:endParaRPr lang="en-IT" dirty="0"/>
          </a:p>
        </p:txBody>
      </p:sp>
      <p:sp>
        <p:nvSpPr>
          <p:cNvPr id="4" name="Slide Number Placeholder 3">
            <a:extLst>
              <a:ext uri="{FF2B5EF4-FFF2-40B4-BE49-F238E27FC236}">
                <a16:creationId xmlns:a16="http://schemas.microsoft.com/office/drawing/2014/main" id="{1BA723C6-D38D-25C7-CA09-D724C46E8C43}"/>
              </a:ext>
            </a:extLst>
          </p:cNvPr>
          <p:cNvSpPr>
            <a:spLocks noGrp="1"/>
          </p:cNvSpPr>
          <p:nvPr>
            <p:ph type="sldNum" sz="quarter" idx="12"/>
          </p:nvPr>
        </p:nvSpPr>
        <p:spPr/>
        <p:txBody>
          <a:bodyPr/>
          <a:lstStyle/>
          <a:p>
            <a:fld id="{D2040F39-7941-49A4-B48D-F201B18B6351}" type="slidenum">
              <a:rPr lang="it-IT" smtClean="0"/>
              <a:pPr/>
              <a:t>87</a:t>
            </a:fld>
            <a:endParaRPr lang="it-IT" dirty="0"/>
          </a:p>
        </p:txBody>
      </p:sp>
    </p:spTree>
    <p:extLst>
      <p:ext uri="{BB962C8B-B14F-4D97-AF65-F5344CB8AC3E}">
        <p14:creationId xmlns:p14="http://schemas.microsoft.com/office/powerpoint/2010/main" val="502127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B254-5D7F-90DF-A346-CE2BFC9ED831}"/>
              </a:ext>
            </a:extLst>
          </p:cNvPr>
          <p:cNvSpPr>
            <a:spLocks noGrp="1"/>
          </p:cNvSpPr>
          <p:nvPr>
            <p:ph type="title"/>
          </p:nvPr>
        </p:nvSpPr>
        <p:spPr/>
        <p:txBody>
          <a:bodyPr/>
          <a:lstStyle/>
          <a:p>
            <a:r>
              <a:rPr lang="en-IT" dirty="0"/>
              <a:t>PFA</a:t>
            </a:r>
          </a:p>
        </p:txBody>
      </p:sp>
      <p:sp>
        <p:nvSpPr>
          <p:cNvPr id="3" name="Content Placeholder 2">
            <a:extLst>
              <a:ext uri="{FF2B5EF4-FFF2-40B4-BE49-F238E27FC236}">
                <a16:creationId xmlns:a16="http://schemas.microsoft.com/office/drawing/2014/main" id="{470FAE88-629E-2C26-F929-77F2FD0CE754}"/>
              </a:ext>
            </a:extLst>
          </p:cNvPr>
          <p:cNvSpPr>
            <a:spLocks noGrp="1"/>
          </p:cNvSpPr>
          <p:nvPr>
            <p:ph idx="1"/>
          </p:nvPr>
        </p:nvSpPr>
        <p:spPr/>
        <p:txBody>
          <a:bodyPr>
            <a:normAutofit fontScale="92500" lnSpcReduction="20000"/>
          </a:bodyPr>
          <a:lstStyle/>
          <a:p>
            <a:r>
              <a:rPr lang="en-GB" dirty="0"/>
              <a:t>PFA (</a:t>
            </a:r>
            <a:r>
              <a:rPr lang="en-GB" dirty="0">
                <a:hlinkClick r:id="rId2"/>
              </a:rPr>
              <a:t>Portable Format for Analytics</a:t>
            </a:r>
            <a:r>
              <a:rPr lang="en-GB" dirty="0"/>
              <a:t>) is designed as a replacement for PMML. From DMG: </a:t>
            </a:r>
            <a:r>
              <a:rPr lang="en-GB" i="1" dirty="0"/>
              <a:t>“A PFA document is a string of JSON-formatted text that describes an executable called a scoring engine. Each engine has a well-defined input, a well-defined output, and functions for combining inputs to construct the output in an expression-centric syntax tree”.</a:t>
            </a:r>
            <a:r>
              <a:rPr lang="en-GB" dirty="0"/>
              <a:t> PFA capabilities include (1) control structures, such as conditionals, loops, and user-defined functions, (2) expressed within JSON, and can, therefore, be easily generated and manipulated by other programs, (3) fine-grained function library supporting extensibility </a:t>
            </a:r>
            <a:r>
              <a:rPr lang="en-GB" dirty="0" err="1"/>
              <a:t>callbacks</a:t>
            </a:r>
            <a:r>
              <a:rPr lang="en-GB" dirty="0"/>
              <a:t>. To run ML models as PFA files, we will need a PFA-enabled environment.</a:t>
            </a:r>
          </a:p>
          <a:p>
            <a:endParaRPr lang="en-IT" dirty="0"/>
          </a:p>
        </p:txBody>
      </p:sp>
      <p:sp>
        <p:nvSpPr>
          <p:cNvPr id="4" name="Slide Number Placeholder 3">
            <a:extLst>
              <a:ext uri="{FF2B5EF4-FFF2-40B4-BE49-F238E27FC236}">
                <a16:creationId xmlns:a16="http://schemas.microsoft.com/office/drawing/2014/main" id="{5F137939-9CC3-FE61-092A-187AFF4AB05B}"/>
              </a:ext>
            </a:extLst>
          </p:cNvPr>
          <p:cNvSpPr>
            <a:spLocks noGrp="1"/>
          </p:cNvSpPr>
          <p:nvPr>
            <p:ph type="sldNum" sz="quarter" idx="12"/>
          </p:nvPr>
        </p:nvSpPr>
        <p:spPr/>
        <p:txBody>
          <a:bodyPr/>
          <a:lstStyle/>
          <a:p>
            <a:fld id="{D2040F39-7941-49A4-B48D-F201B18B6351}" type="slidenum">
              <a:rPr lang="it-IT" smtClean="0"/>
              <a:pPr/>
              <a:t>88</a:t>
            </a:fld>
            <a:endParaRPr lang="it-IT" dirty="0"/>
          </a:p>
        </p:txBody>
      </p:sp>
    </p:spTree>
    <p:extLst>
      <p:ext uri="{BB962C8B-B14F-4D97-AF65-F5344CB8AC3E}">
        <p14:creationId xmlns:p14="http://schemas.microsoft.com/office/powerpoint/2010/main" val="42149739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B254-5D7F-90DF-A346-CE2BFC9ED831}"/>
              </a:ext>
            </a:extLst>
          </p:cNvPr>
          <p:cNvSpPr>
            <a:spLocks noGrp="1"/>
          </p:cNvSpPr>
          <p:nvPr>
            <p:ph type="title"/>
          </p:nvPr>
        </p:nvSpPr>
        <p:spPr/>
        <p:txBody>
          <a:bodyPr/>
          <a:lstStyle/>
          <a:p>
            <a:r>
              <a:rPr lang="en-IT" dirty="0"/>
              <a:t>ONNX</a:t>
            </a:r>
          </a:p>
        </p:txBody>
      </p:sp>
      <p:sp>
        <p:nvSpPr>
          <p:cNvPr id="3" name="Content Placeholder 2">
            <a:extLst>
              <a:ext uri="{FF2B5EF4-FFF2-40B4-BE49-F238E27FC236}">
                <a16:creationId xmlns:a16="http://schemas.microsoft.com/office/drawing/2014/main" id="{470FAE88-629E-2C26-F929-77F2FD0CE754}"/>
              </a:ext>
            </a:extLst>
          </p:cNvPr>
          <p:cNvSpPr>
            <a:spLocks noGrp="1"/>
          </p:cNvSpPr>
          <p:nvPr>
            <p:ph idx="1"/>
          </p:nvPr>
        </p:nvSpPr>
        <p:spPr/>
        <p:txBody>
          <a:bodyPr>
            <a:normAutofit/>
          </a:bodyPr>
          <a:lstStyle/>
          <a:p>
            <a:r>
              <a:rPr lang="en-GB" dirty="0"/>
              <a:t>ONNX (Open Neural Network </a:t>
            </a:r>
            <a:r>
              <a:rPr lang="en-GB" dirty="0" err="1"/>
              <a:t>eXchange</a:t>
            </a:r>
            <a:r>
              <a:rPr lang="en-GB" dirty="0"/>
              <a:t>) is an ML framework independent file format. ONNX was created to allow any ML tool to share a single model format. This format is supported by many big tech companies such as Microsoft, Facebook, and Amazon. Once the ML model is serialized in the ONNX format, it can be consumed by </a:t>
            </a:r>
            <a:r>
              <a:rPr lang="en-GB" dirty="0" err="1"/>
              <a:t>onnx</a:t>
            </a:r>
            <a:r>
              <a:rPr lang="en-GB" dirty="0"/>
              <a:t>-enabled runtime libraries (also called inference engines) and then make predictions. </a:t>
            </a:r>
            <a:r>
              <a:rPr lang="en-GB" dirty="0">
                <a:hlinkClick r:id="rId2"/>
              </a:rPr>
              <a:t>Here</a:t>
            </a:r>
            <a:r>
              <a:rPr lang="en-GB" dirty="0"/>
              <a:t> you will find the list of tools that can use ONNX format. Notably that most deep learning tools have ONNX support.</a:t>
            </a:r>
          </a:p>
        </p:txBody>
      </p:sp>
      <p:sp>
        <p:nvSpPr>
          <p:cNvPr id="4" name="Slide Number Placeholder 3">
            <a:extLst>
              <a:ext uri="{FF2B5EF4-FFF2-40B4-BE49-F238E27FC236}">
                <a16:creationId xmlns:a16="http://schemas.microsoft.com/office/drawing/2014/main" id="{5F137939-9CC3-FE61-092A-187AFF4AB05B}"/>
              </a:ext>
            </a:extLst>
          </p:cNvPr>
          <p:cNvSpPr>
            <a:spLocks noGrp="1"/>
          </p:cNvSpPr>
          <p:nvPr>
            <p:ph type="sldNum" sz="quarter" idx="12"/>
          </p:nvPr>
        </p:nvSpPr>
        <p:spPr/>
        <p:txBody>
          <a:bodyPr/>
          <a:lstStyle/>
          <a:p>
            <a:fld id="{D2040F39-7941-49A4-B48D-F201B18B6351}" type="slidenum">
              <a:rPr lang="it-IT" smtClean="0"/>
              <a:pPr/>
              <a:t>89</a:t>
            </a:fld>
            <a:endParaRPr lang="it-IT" dirty="0"/>
          </a:p>
        </p:txBody>
      </p:sp>
    </p:spTree>
    <p:extLst>
      <p:ext uri="{BB962C8B-B14F-4D97-AF65-F5344CB8AC3E}">
        <p14:creationId xmlns:p14="http://schemas.microsoft.com/office/powerpoint/2010/main" val="1252131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41025-4760-26AE-19E6-CF04F44B834F}"/>
              </a:ext>
            </a:extLst>
          </p:cNvPr>
          <p:cNvSpPr>
            <a:spLocks noGrp="1"/>
          </p:cNvSpPr>
          <p:nvPr>
            <p:ph type="title"/>
          </p:nvPr>
        </p:nvSpPr>
        <p:spPr/>
        <p:txBody>
          <a:bodyPr/>
          <a:lstStyle/>
          <a:p>
            <a:r>
              <a:rPr lang="en-IT" dirty="0"/>
              <a:t>What can happen?</a:t>
            </a:r>
          </a:p>
        </p:txBody>
      </p:sp>
      <p:sp>
        <p:nvSpPr>
          <p:cNvPr id="3" name="Content Placeholder 2">
            <a:extLst>
              <a:ext uri="{FF2B5EF4-FFF2-40B4-BE49-F238E27FC236}">
                <a16:creationId xmlns:a16="http://schemas.microsoft.com/office/drawing/2014/main" id="{D0B8A29F-4A9B-2A9C-CE17-48432F6EE57A}"/>
              </a:ext>
            </a:extLst>
          </p:cNvPr>
          <p:cNvSpPr>
            <a:spLocks noGrp="1"/>
          </p:cNvSpPr>
          <p:nvPr>
            <p:ph idx="1"/>
          </p:nvPr>
        </p:nvSpPr>
        <p:spPr/>
        <p:txBody>
          <a:bodyPr>
            <a:normAutofit lnSpcReduction="10000"/>
          </a:bodyPr>
          <a:lstStyle/>
          <a:p>
            <a:r>
              <a:rPr lang="en-GB" sz="2400" dirty="0"/>
              <a:t>After serving the model to the end-users, we might recognize that the assumptions we made for training the model are wrong, so we have to change our model.</a:t>
            </a:r>
          </a:p>
          <a:p>
            <a:r>
              <a:rPr lang="en-GB" sz="2400" dirty="0"/>
              <a:t>We might go back in the process and either collect more data, or collect different data and re-label training data. This should trigger the re-training of the ML Model.</a:t>
            </a:r>
          </a:p>
          <a:p>
            <a:r>
              <a:rPr lang="en-GB" sz="2400" dirty="0"/>
              <a:t>After deploying the ML model into a software system, the model might start to decay and behave abnormally, so we would need new data to re-train our ML model.</a:t>
            </a:r>
          </a:p>
          <a:p>
            <a:r>
              <a:rPr lang="en-GB" sz="2400" dirty="0"/>
              <a:t>Sometimes the business objective might change while project development and we decide to change the machine learning algorithm to train the model.</a:t>
            </a:r>
          </a:p>
          <a:p>
            <a:r>
              <a:rPr lang="en-GB" sz="2400" dirty="0"/>
              <a:t>When transferring ML models to new business customers, these models, which have been pre-trained on different user demographics, might not work correctly according to quality metrics</a:t>
            </a:r>
          </a:p>
          <a:p>
            <a:endParaRPr lang="en-IT" sz="2400" dirty="0"/>
          </a:p>
        </p:txBody>
      </p:sp>
      <p:sp>
        <p:nvSpPr>
          <p:cNvPr id="4" name="Slide Number Placeholder 3">
            <a:extLst>
              <a:ext uri="{FF2B5EF4-FFF2-40B4-BE49-F238E27FC236}">
                <a16:creationId xmlns:a16="http://schemas.microsoft.com/office/drawing/2014/main" id="{DBE4A681-F95F-9403-050F-FDBECD0E697F}"/>
              </a:ext>
            </a:extLst>
          </p:cNvPr>
          <p:cNvSpPr>
            <a:spLocks noGrp="1"/>
          </p:cNvSpPr>
          <p:nvPr>
            <p:ph type="sldNum" sz="quarter" idx="12"/>
          </p:nvPr>
        </p:nvSpPr>
        <p:spPr/>
        <p:txBody>
          <a:bodyPr/>
          <a:lstStyle/>
          <a:p>
            <a:fld id="{D2040F39-7941-49A4-B48D-F201B18B6351}" type="slidenum">
              <a:rPr lang="it-IT" smtClean="0"/>
              <a:pPr/>
              <a:t>9</a:t>
            </a:fld>
            <a:endParaRPr lang="it-IT" dirty="0"/>
          </a:p>
        </p:txBody>
      </p:sp>
    </p:spTree>
    <p:extLst>
      <p:ext uri="{BB962C8B-B14F-4D97-AF65-F5344CB8AC3E}">
        <p14:creationId xmlns:p14="http://schemas.microsoft.com/office/powerpoint/2010/main" val="17442105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b="1" dirty="0"/>
              <a:t>Vendor-specific exchange formats</a:t>
            </a:r>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90</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62500" lnSpcReduction="20000"/>
          </a:bodyPr>
          <a:lstStyle/>
          <a:p>
            <a:r>
              <a:rPr lang="en-GB" dirty="0"/>
              <a:t>Scikit-Learn saves models as pickled python objects, with a .</a:t>
            </a:r>
            <a:r>
              <a:rPr lang="en-GB" dirty="0" err="1"/>
              <a:t>pkl</a:t>
            </a:r>
            <a:r>
              <a:rPr lang="en-GB" dirty="0"/>
              <a:t> file extension.</a:t>
            </a:r>
          </a:p>
          <a:p>
            <a:r>
              <a:rPr lang="en-GB" dirty="0"/>
              <a:t>H2O allows you to convert the models you have built to either POJO (Plain Old Java Object) or MOJO (Model Object, Optimized).</a:t>
            </a:r>
          </a:p>
          <a:p>
            <a:r>
              <a:rPr lang="en-GB" dirty="0" err="1"/>
              <a:t>SparkML</a:t>
            </a:r>
            <a:r>
              <a:rPr lang="en-GB" dirty="0"/>
              <a:t> models that can be saved in the </a:t>
            </a:r>
            <a:r>
              <a:rPr lang="en-GB" dirty="0" err="1"/>
              <a:t>MLeap</a:t>
            </a:r>
            <a:r>
              <a:rPr lang="en-GB" dirty="0"/>
              <a:t> file format and served in real-time using an </a:t>
            </a:r>
            <a:r>
              <a:rPr lang="en-GB" dirty="0" err="1"/>
              <a:t>MLeap</a:t>
            </a:r>
            <a:r>
              <a:rPr lang="en-GB" dirty="0"/>
              <a:t> model server. The </a:t>
            </a:r>
            <a:r>
              <a:rPr lang="en-GB" dirty="0" err="1"/>
              <a:t>MLeap</a:t>
            </a:r>
            <a:r>
              <a:rPr lang="en-GB" dirty="0"/>
              <a:t> runtime is a JAR that can run in any Java </a:t>
            </a:r>
            <a:r>
              <a:rPr lang="en-GB" dirty="0" err="1"/>
              <a:t>application.MLeap</a:t>
            </a:r>
            <a:r>
              <a:rPr lang="en-GB" dirty="0"/>
              <a:t> supports Spark, Scikit-learn, and </a:t>
            </a:r>
            <a:r>
              <a:rPr lang="en-GB" dirty="0" err="1"/>
              <a:t>Tensorflow</a:t>
            </a:r>
            <a:r>
              <a:rPr lang="en-GB" dirty="0"/>
              <a:t> for training pipelines and exporting them to an </a:t>
            </a:r>
            <a:r>
              <a:rPr lang="en-GB" dirty="0" err="1"/>
              <a:t>MLeap</a:t>
            </a:r>
            <a:r>
              <a:rPr lang="en-GB" dirty="0"/>
              <a:t> Bundle.</a:t>
            </a:r>
          </a:p>
          <a:p>
            <a:r>
              <a:rPr lang="en-GB" dirty="0"/>
              <a:t>TensorFlow saves models as .pb files; which is the protocol buffer files extension.</a:t>
            </a:r>
          </a:p>
          <a:p>
            <a:r>
              <a:rPr lang="en-GB" dirty="0" err="1"/>
              <a:t>PyTorch</a:t>
            </a:r>
            <a:r>
              <a:rPr lang="en-GB" dirty="0"/>
              <a:t> serves models by using their proprietary Torch Script as a .</a:t>
            </a:r>
            <a:r>
              <a:rPr lang="en-GB" dirty="0" err="1"/>
              <a:t>pt</a:t>
            </a:r>
            <a:r>
              <a:rPr lang="en-GB" dirty="0"/>
              <a:t> file. Their model format can be served from a C– application.</a:t>
            </a:r>
          </a:p>
          <a:p>
            <a:r>
              <a:rPr lang="en-GB" dirty="0" err="1"/>
              <a:t>Keras</a:t>
            </a:r>
            <a:r>
              <a:rPr lang="en-GB" dirty="0"/>
              <a:t> saves a model as a .h5 file, which is known in the scientific community as a data file saved in the Hierarchical Data Format (HDF). This type of file contains multidimensional arrays of data.</a:t>
            </a:r>
          </a:p>
          <a:p>
            <a:r>
              <a:rPr lang="en-GB" dirty="0"/>
              <a:t>Apple has its proprietary file format with the extension .</a:t>
            </a:r>
            <a:r>
              <a:rPr lang="en-GB" dirty="0" err="1"/>
              <a:t>mlmodel</a:t>
            </a:r>
            <a:r>
              <a:rPr lang="en-GB" dirty="0"/>
              <a:t> to store models embedded in iOS applications. The Core ML framework has native support for Objective-C and Swift programming languages. Applications trained in other ML frameworks, such as TensorFlow, Scikit-Learn, and other frameworks need to use tools like such as </a:t>
            </a:r>
            <a:r>
              <a:rPr lang="en-GB" dirty="0" err="1"/>
              <a:t>coremltools</a:t>
            </a:r>
            <a:r>
              <a:rPr lang="en-GB" dirty="0"/>
              <a:t> and </a:t>
            </a:r>
            <a:r>
              <a:rPr lang="en-GB" dirty="0" err="1"/>
              <a:t>Tensorflow</a:t>
            </a:r>
            <a:r>
              <a:rPr lang="en-GB" dirty="0"/>
              <a:t> converter to translate their ML model files to the .</a:t>
            </a:r>
            <a:r>
              <a:rPr lang="en-GB" dirty="0" err="1"/>
              <a:t>mlmodel</a:t>
            </a:r>
            <a:r>
              <a:rPr lang="en-GB" dirty="0"/>
              <a:t> format for use on iOS.</a:t>
            </a:r>
          </a:p>
          <a:p>
            <a:endParaRPr lang="en-GB" dirty="0"/>
          </a:p>
        </p:txBody>
      </p:sp>
    </p:spTree>
    <p:extLst>
      <p:ext uri="{BB962C8B-B14F-4D97-AF65-F5344CB8AC3E}">
        <p14:creationId xmlns:p14="http://schemas.microsoft.com/office/powerpoint/2010/main" val="25992756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ctrTitle"/>
          </p:nvPr>
        </p:nvSpPr>
        <p:spPr/>
        <p:txBody>
          <a:bodyPr>
            <a:normAutofit/>
          </a:bodyPr>
          <a:lstStyle/>
          <a:p>
            <a:r>
              <a:rPr lang="en-GB" dirty="0"/>
              <a:t>Code Engineering</a:t>
            </a:r>
          </a:p>
        </p:txBody>
      </p:sp>
      <p:sp>
        <p:nvSpPr>
          <p:cNvPr id="6" name="Subtitle 5">
            <a:extLst>
              <a:ext uri="{FF2B5EF4-FFF2-40B4-BE49-F238E27FC236}">
                <a16:creationId xmlns:a16="http://schemas.microsoft.com/office/drawing/2014/main" id="{A8B36BAA-6F88-1909-8852-FD81FA71DA6E}"/>
              </a:ext>
            </a:extLst>
          </p:cNvPr>
          <p:cNvSpPr>
            <a:spLocks noGrp="1"/>
          </p:cNvSpPr>
          <p:nvPr>
            <p:ph type="subTitle" idx="1"/>
          </p:nvPr>
        </p:nvSpPr>
        <p:spPr/>
        <p:txBody>
          <a:bodyPr/>
          <a:lstStyle/>
          <a:p>
            <a:endParaRPr lang="en-IT"/>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91</a:t>
            </a:fld>
            <a:endParaRPr lang="it-IT" dirty="0"/>
          </a:p>
        </p:txBody>
      </p:sp>
    </p:spTree>
    <p:extLst>
      <p:ext uri="{BB962C8B-B14F-4D97-AF65-F5344CB8AC3E}">
        <p14:creationId xmlns:p14="http://schemas.microsoft.com/office/powerpoint/2010/main" val="22422488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9D10A1-5B7B-21C5-F18F-06BD7C82EF1F}"/>
              </a:ext>
            </a:extLst>
          </p:cNvPr>
          <p:cNvSpPr>
            <a:spLocks noGrp="1"/>
          </p:cNvSpPr>
          <p:nvPr>
            <p:ph type="title"/>
          </p:nvPr>
        </p:nvSpPr>
        <p:spPr/>
        <p:txBody>
          <a:bodyPr>
            <a:normAutofit/>
          </a:bodyPr>
          <a:lstStyle/>
          <a:p>
            <a:r>
              <a:rPr lang="en-GB" dirty="0"/>
              <a:t>Code Engineering</a:t>
            </a:r>
          </a:p>
        </p:txBody>
      </p:sp>
      <p:sp>
        <p:nvSpPr>
          <p:cNvPr id="4" name="Slide Number Placeholder 3">
            <a:extLst>
              <a:ext uri="{FF2B5EF4-FFF2-40B4-BE49-F238E27FC236}">
                <a16:creationId xmlns:a16="http://schemas.microsoft.com/office/drawing/2014/main" id="{32B5B1F0-A7CF-F8C4-F569-D597F0010CD0}"/>
              </a:ext>
            </a:extLst>
          </p:cNvPr>
          <p:cNvSpPr>
            <a:spLocks noGrp="1"/>
          </p:cNvSpPr>
          <p:nvPr>
            <p:ph type="sldNum" sz="quarter" idx="12"/>
          </p:nvPr>
        </p:nvSpPr>
        <p:spPr/>
        <p:txBody>
          <a:bodyPr/>
          <a:lstStyle/>
          <a:p>
            <a:fld id="{D2040F39-7941-49A4-B48D-F201B18B6351}" type="slidenum">
              <a:rPr lang="it-IT" smtClean="0"/>
              <a:pPr/>
              <a:t>92</a:t>
            </a:fld>
            <a:endParaRPr lang="it-IT" dirty="0"/>
          </a:p>
        </p:txBody>
      </p:sp>
      <p:sp>
        <p:nvSpPr>
          <p:cNvPr id="3" name="Content Placeholder 2">
            <a:extLst>
              <a:ext uri="{FF2B5EF4-FFF2-40B4-BE49-F238E27FC236}">
                <a16:creationId xmlns:a16="http://schemas.microsoft.com/office/drawing/2014/main" id="{5ADA7ED4-F5B7-E5B6-74C3-25AA504C4476}"/>
              </a:ext>
            </a:extLst>
          </p:cNvPr>
          <p:cNvSpPr>
            <a:spLocks noGrp="1"/>
          </p:cNvSpPr>
          <p:nvPr>
            <p:ph idx="1"/>
          </p:nvPr>
        </p:nvSpPr>
        <p:spPr/>
        <p:txBody>
          <a:bodyPr>
            <a:normAutofit fontScale="77500" lnSpcReduction="20000"/>
          </a:bodyPr>
          <a:lstStyle/>
          <a:p>
            <a:r>
              <a:rPr lang="en-GB" dirty="0"/>
              <a:t>Once we trained a machine learning model, we need to deploy it as part of a business application such as a mobile or desktop application. The ML models require various data points (feature vector) to produce predictions. The final stage of the ML workflow is the integration of the previously engineered ML model into existing software. This stage includes the following operations:</a:t>
            </a:r>
          </a:p>
          <a:p>
            <a:pPr lvl="1"/>
            <a:r>
              <a:rPr lang="en-GB" i="1" dirty="0"/>
              <a:t>Model Serving</a:t>
            </a:r>
            <a:r>
              <a:rPr lang="en-GB" dirty="0"/>
              <a:t> - The process of addressing the ML model artifact in a production environment.</a:t>
            </a:r>
          </a:p>
          <a:p>
            <a:pPr lvl="1"/>
            <a:r>
              <a:rPr lang="en-GB" i="1" dirty="0"/>
              <a:t>Model Performance Monitoring</a:t>
            </a:r>
            <a:r>
              <a:rPr lang="en-GB" dirty="0"/>
              <a:t> -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i="1" dirty="0"/>
              <a:t>Model Performance Logging</a:t>
            </a:r>
            <a:r>
              <a:rPr lang="en-GB" dirty="0"/>
              <a:t> - Every inference request results in the log-record.</a:t>
            </a:r>
          </a:p>
          <a:p>
            <a:endParaRPr lang="en-GB" sz="2400" dirty="0"/>
          </a:p>
        </p:txBody>
      </p:sp>
    </p:spTree>
    <p:extLst>
      <p:ext uri="{BB962C8B-B14F-4D97-AF65-F5344CB8AC3E}">
        <p14:creationId xmlns:p14="http://schemas.microsoft.com/office/powerpoint/2010/main" val="41170257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Code: Deployment Pipelines</a:t>
            </a:r>
            <a:endParaRPr lang="en-GB" b="1"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93</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85000" lnSpcReduction="10000"/>
          </a:bodyPr>
          <a:lstStyle/>
          <a:p>
            <a:r>
              <a:rPr lang="en-GB" dirty="0"/>
              <a:t>The final stage of delivering an ML project includes the following three steps:</a:t>
            </a:r>
          </a:p>
          <a:p>
            <a:pPr lvl="1"/>
            <a:r>
              <a:rPr lang="en-GB" i="1" dirty="0"/>
              <a:t>Model Serving</a:t>
            </a:r>
            <a:r>
              <a:rPr lang="en-GB" dirty="0"/>
              <a:t> - The process of deploying the ML model in a production environment.</a:t>
            </a:r>
          </a:p>
          <a:p>
            <a:pPr lvl="1"/>
            <a:r>
              <a:rPr lang="en-GB" i="1" dirty="0"/>
              <a:t>Model Performance Monitoring</a:t>
            </a:r>
            <a:r>
              <a:rPr lang="en-GB" dirty="0"/>
              <a:t> -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i="1" dirty="0"/>
              <a:t>Model Performance Logging</a:t>
            </a:r>
            <a:r>
              <a:rPr lang="en-GB" dirty="0"/>
              <a:t> - Every inference request results in a log-record.</a:t>
            </a:r>
          </a:p>
          <a:p>
            <a:pPr lvl="1"/>
            <a:r>
              <a:rPr lang="en-GB" dirty="0"/>
              <a:t>In the following, we discuss </a:t>
            </a:r>
            <a:r>
              <a:rPr lang="en-GB" i="1" dirty="0"/>
              <a:t>Model Serving Patterns</a:t>
            </a:r>
            <a:r>
              <a:rPr lang="en-GB" dirty="0"/>
              <a:t> and </a:t>
            </a:r>
            <a:r>
              <a:rPr lang="en-GB" i="1" dirty="0"/>
              <a:t>Model Deployment Strategies</a:t>
            </a:r>
            <a:r>
              <a:rPr lang="en-GB" dirty="0"/>
              <a:t>.</a:t>
            </a:r>
          </a:p>
        </p:txBody>
      </p:sp>
    </p:spTree>
    <p:extLst>
      <p:ext uri="{BB962C8B-B14F-4D97-AF65-F5344CB8AC3E}">
        <p14:creationId xmlns:p14="http://schemas.microsoft.com/office/powerpoint/2010/main" val="490987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F906E-55C5-00AD-64AB-5A449A6E7F14}"/>
              </a:ext>
            </a:extLst>
          </p:cNvPr>
          <p:cNvSpPr>
            <a:spLocks noGrp="1"/>
          </p:cNvSpPr>
          <p:nvPr>
            <p:ph type="title"/>
          </p:nvPr>
        </p:nvSpPr>
        <p:spPr/>
        <p:txBody>
          <a:bodyPr/>
          <a:lstStyle/>
          <a:p>
            <a:r>
              <a:rPr lang="en-GB" dirty="0"/>
              <a:t>Code: Deployment Pipelines</a:t>
            </a:r>
            <a:endParaRPr lang="en-GB" b="1" dirty="0"/>
          </a:p>
        </p:txBody>
      </p:sp>
      <p:sp>
        <p:nvSpPr>
          <p:cNvPr id="4" name="Slide Number Placeholder 3">
            <a:extLst>
              <a:ext uri="{FF2B5EF4-FFF2-40B4-BE49-F238E27FC236}">
                <a16:creationId xmlns:a16="http://schemas.microsoft.com/office/drawing/2014/main" id="{35A2EE37-F83C-E6FA-72B4-F20EF5A52EF6}"/>
              </a:ext>
            </a:extLst>
          </p:cNvPr>
          <p:cNvSpPr>
            <a:spLocks noGrp="1"/>
          </p:cNvSpPr>
          <p:nvPr>
            <p:ph type="sldNum" sz="quarter" idx="12"/>
          </p:nvPr>
        </p:nvSpPr>
        <p:spPr/>
        <p:txBody>
          <a:bodyPr/>
          <a:lstStyle/>
          <a:p>
            <a:fld id="{D2040F39-7941-49A4-B48D-F201B18B6351}" type="slidenum">
              <a:rPr lang="it-IT" smtClean="0"/>
              <a:pPr/>
              <a:t>94</a:t>
            </a:fld>
            <a:endParaRPr lang="it-IT" dirty="0"/>
          </a:p>
        </p:txBody>
      </p:sp>
      <p:sp>
        <p:nvSpPr>
          <p:cNvPr id="5" name="Content Placeholder 4">
            <a:extLst>
              <a:ext uri="{FF2B5EF4-FFF2-40B4-BE49-F238E27FC236}">
                <a16:creationId xmlns:a16="http://schemas.microsoft.com/office/drawing/2014/main" id="{F508716B-2760-6EDC-6639-E68A6A13484D}"/>
              </a:ext>
            </a:extLst>
          </p:cNvPr>
          <p:cNvSpPr>
            <a:spLocks noGrp="1"/>
          </p:cNvSpPr>
          <p:nvPr>
            <p:ph idx="1"/>
          </p:nvPr>
        </p:nvSpPr>
        <p:spPr/>
        <p:txBody>
          <a:bodyPr>
            <a:normAutofit fontScale="85000" lnSpcReduction="10000"/>
          </a:bodyPr>
          <a:lstStyle/>
          <a:p>
            <a:r>
              <a:rPr lang="en-GB" dirty="0"/>
              <a:t>The final stage of delivering an ML project includes the following three steps:</a:t>
            </a:r>
          </a:p>
          <a:p>
            <a:pPr lvl="1"/>
            <a:r>
              <a:rPr lang="en-GB" i="1" dirty="0"/>
              <a:t>Model Serving</a:t>
            </a:r>
            <a:r>
              <a:rPr lang="en-GB" dirty="0"/>
              <a:t> - The process of deploying the ML model in a production environment.</a:t>
            </a:r>
          </a:p>
          <a:p>
            <a:pPr lvl="1"/>
            <a:r>
              <a:rPr lang="en-GB" i="1" dirty="0"/>
              <a:t>Model Performance Monitoring</a:t>
            </a:r>
            <a:r>
              <a:rPr lang="en-GB" dirty="0"/>
              <a:t> - The process of observing the ML model performance based on live and previously unseen data, such as prediction or recommendation. In particular, we are interested in ML-specific signals, such as prediction deviation from previous model performance. These signals might be used as triggers for model re-training.</a:t>
            </a:r>
          </a:p>
          <a:p>
            <a:pPr lvl="1"/>
            <a:r>
              <a:rPr lang="en-GB" i="1" dirty="0"/>
              <a:t>Model Performance Logging</a:t>
            </a:r>
            <a:r>
              <a:rPr lang="en-GB" dirty="0"/>
              <a:t> - Every inference request results in a log-record.</a:t>
            </a:r>
          </a:p>
          <a:p>
            <a:pPr lvl="1"/>
            <a:r>
              <a:rPr lang="en-GB" dirty="0"/>
              <a:t>In the following, we discuss </a:t>
            </a:r>
            <a:r>
              <a:rPr lang="en-GB" i="1" dirty="0"/>
              <a:t>Model Serving Patterns</a:t>
            </a:r>
            <a:r>
              <a:rPr lang="en-GB" dirty="0"/>
              <a:t> and </a:t>
            </a:r>
            <a:r>
              <a:rPr lang="en-GB" i="1" dirty="0"/>
              <a:t>Model Deployment Strategies</a:t>
            </a:r>
            <a:r>
              <a:rPr lang="en-GB" dirty="0"/>
              <a:t>.</a:t>
            </a:r>
          </a:p>
        </p:txBody>
      </p:sp>
    </p:spTree>
    <p:extLst>
      <p:ext uri="{BB962C8B-B14F-4D97-AF65-F5344CB8AC3E}">
        <p14:creationId xmlns:p14="http://schemas.microsoft.com/office/powerpoint/2010/main" val="22149132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Model-as-Dependency</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95</a:t>
            </a:fld>
            <a:endParaRPr lang="it-IT" dirty="0"/>
          </a:p>
        </p:txBody>
      </p:sp>
      <p:sp>
        <p:nvSpPr>
          <p:cNvPr id="11" name="Content Placeholder 10">
            <a:extLst>
              <a:ext uri="{FF2B5EF4-FFF2-40B4-BE49-F238E27FC236}">
                <a16:creationId xmlns:a16="http://schemas.microsoft.com/office/drawing/2014/main" id="{926EDDED-F1FC-55BE-664B-F61ED5FECC87}"/>
              </a:ext>
            </a:extLst>
          </p:cNvPr>
          <p:cNvSpPr>
            <a:spLocks noGrp="1"/>
          </p:cNvSpPr>
          <p:nvPr>
            <p:ph sz="half" idx="1"/>
          </p:nvPr>
        </p:nvSpPr>
        <p:spPr/>
        <p:txBody>
          <a:bodyPr>
            <a:normAutofit fontScale="85000" lnSpcReduction="20000"/>
          </a:bodyPr>
          <a:lstStyle/>
          <a:p>
            <a:r>
              <a:rPr lang="en-GB" dirty="0"/>
              <a:t>A packaged ML model is considered as a dependency within the software application. </a:t>
            </a:r>
          </a:p>
          <a:p>
            <a:r>
              <a:rPr lang="en-GB" dirty="0"/>
              <a:t>For example, the application consumes the ML model like a conventional </a:t>
            </a:r>
            <a:r>
              <a:rPr lang="en-GB" i="1" dirty="0"/>
              <a:t>jar</a:t>
            </a:r>
            <a:r>
              <a:rPr lang="en-GB" dirty="0"/>
              <a:t> dependency by invoking the prediction method and passing the values. The return value of such method execution is some prediction that is performed by the previously trained ML model. </a:t>
            </a:r>
          </a:p>
          <a:p>
            <a:r>
              <a:rPr lang="en-GB" dirty="0"/>
              <a:t>The Model-as-Dependency approach is mostly used for implementing the Forecast pattern.</a:t>
            </a:r>
            <a:endParaRPr lang="en-IT" dirty="0"/>
          </a:p>
        </p:txBody>
      </p:sp>
      <p:pic>
        <p:nvPicPr>
          <p:cNvPr id="12" name="Content Placeholder 7" descr="Text, letter&#10;&#10;Description automatically generated">
            <a:extLst>
              <a:ext uri="{FF2B5EF4-FFF2-40B4-BE49-F238E27FC236}">
                <a16:creationId xmlns:a16="http://schemas.microsoft.com/office/drawing/2014/main" id="{A1CCE594-E0AD-2B42-1793-6027825FEEE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338249"/>
            <a:ext cx="5384800" cy="3049865"/>
          </a:xfrm>
        </p:spPr>
      </p:pic>
    </p:spTree>
    <p:extLst>
      <p:ext uri="{BB962C8B-B14F-4D97-AF65-F5344CB8AC3E}">
        <p14:creationId xmlns:p14="http://schemas.microsoft.com/office/powerpoint/2010/main" val="14833947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Precompute Serving Pattern</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96</a:t>
            </a:fld>
            <a:endParaRPr lang="it-IT" dirty="0"/>
          </a:p>
        </p:txBody>
      </p:sp>
      <p:sp>
        <p:nvSpPr>
          <p:cNvPr id="12" name="Content Placeholder 11">
            <a:extLst>
              <a:ext uri="{FF2B5EF4-FFF2-40B4-BE49-F238E27FC236}">
                <a16:creationId xmlns:a16="http://schemas.microsoft.com/office/drawing/2014/main" id="{2BC86C37-98A1-1E22-A1E8-55F7F10D9F03}"/>
              </a:ext>
            </a:extLst>
          </p:cNvPr>
          <p:cNvSpPr>
            <a:spLocks noGrp="1"/>
          </p:cNvSpPr>
          <p:nvPr>
            <p:ph sz="half" idx="1"/>
          </p:nvPr>
        </p:nvSpPr>
        <p:spPr/>
        <p:txBody>
          <a:bodyPr>
            <a:normAutofit fontScale="92500" lnSpcReduction="10000"/>
          </a:bodyPr>
          <a:lstStyle/>
          <a:p>
            <a:r>
              <a:rPr lang="en-GB" dirty="0"/>
              <a:t>With the </a:t>
            </a:r>
            <a:r>
              <a:rPr lang="en-GB" i="1" dirty="0"/>
              <a:t>Precompute</a:t>
            </a:r>
            <a:r>
              <a:rPr lang="en-GB" dirty="0"/>
              <a:t> serving pattern, we use an already trained ML model and precompute the predictions for the incoming batch of data. The resulting predictions are persisted in the database. Therefore, for any input request, we query the database to get the prediction result.</a:t>
            </a:r>
          </a:p>
          <a:p>
            <a:r>
              <a:rPr lang="en-GB" dirty="0"/>
              <a:t>This type of ML model serving is tightly related to the </a:t>
            </a:r>
            <a:r>
              <a:rPr lang="en-GB" i="1" dirty="0"/>
              <a:t>Forecast</a:t>
            </a:r>
            <a:r>
              <a:rPr lang="en-GB" dirty="0"/>
              <a:t> ML workflow. </a:t>
            </a:r>
          </a:p>
          <a:p>
            <a:endParaRPr lang="en-IT" dirty="0"/>
          </a:p>
        </p:txBody>
      </p:sp>
      <p:pic>
        <p:nvPicPr>
          <p:cNvPr id="13" name="Content Placeholder 6" descr="Diagram&#10;&#10;Description automatically generated">
            <a:extLst>
              <a:ext uri="{FF2B5EF4-FFF2-40B4-BE49-F238E27FC236}">
                <a16:creationId xmlns:a16="http://schemas.microsoft.com/office/drawing/2014/main" id="{D3845A53-F47D-50C5-BFA2-7345853DCEF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737887"/>
            <a:ext cx="5384800" cy="2250589"/>
          </a:xfrm>
        </p:spPr>
      </p:pic>
    </p:spTree>
    <p:extLst>
      <p:ext uri="{BB962C8B-B14F-4D97-AF65-F5344CB8AC3E}">
        <p14:creationId xmlns:p14="http://schemas.microsoft.com/office/powerpoint/2010/main" val="863665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Model-as-Service</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97</a:t>
            </a:fld>
            <a:endParaRPr lang="it-IT" dirty="0"/>
          </a:p>
        </p:txBody>
      </p:sp>
      <p:sp>
        <p:nvSpPr>
          <p:cNvPr id="8" name="Content Placeholder 7">
            <a:extLst>
              <a:ext uri="{FF2B5EF4-FFF2-40B4-BE49-F238E27FC236}">
                <a16:creationId xmlns:a16="http://schemas.microsoft.com/office/drawing/2014/main" id="{D9055C8C-51E2-468B-5D3C-0D49473D3DB6}"/>
              </a:ext>
            </a:extLst>
          </p:cNvPr>
          <p:cNvSpPr>
            <a:spLocks noGrp="1"/>
          </p:cNvSpPr>
          <p:nvPr>
            <p:ph idx="1"/>
          </p:nvPr>
        </p:nvSpPr>
        <p:spPr/>
        <p:txBody>
          <a:bodyPr>
            <a:normAutofit/>
          </a:bodyPr>
          <a:lstStyle/>
          <a:p>
            <a:r>
              <a:rPr lang="en-GB" sz="2400" dirty="0"/>
              <a:t>Model-as-Service is a common pattern for wrapping an ML model as an independent service. We can wrap the ML model and the interpreter within a dedicated web service that applications can request through a REST API or consume as a </a:t>
            </a:r>
            <a:r>
              <a:rPr lang="en-GB" sz="2400" dirty="0" err="1"/>
              <a:t>gRPC</a:t>
            </a:r>
            <a:r>
              <a:rPr lang="en-GB" sz="2400" dirty="0"/>
              <a:t> service.</a:t>
            </a:r>
          </a:p>
          <a:p>
            <a:r>
              <a:rPr lang="en-GB" sz="2400" dirty="0"/>
              <a:t>This pattern can be used for various ML workflows, such as Forecast, Web Service, Online Learning.</a:t>
            </a:r>
          </a:p>
          <a:p>
            <a:endParaRPr lang="en-IT" sz="2400" dirty="0"/>
          </a:p>
        </p:txBody>
      </p:sp>
      <p:pic>
        <p:nvPicPr>
          <p:cNvPr id="9" name="Content Placeholder 5" descr="Diagram&#10;&#10;Description automatically generated">
            <a:extLst>
              <a:ext uri="{FF2B5EF4-FFF2-40B4-BE49-F238E27FC236}">
                <a16:creationId xmlns:a16="http://schemas.microsoft.com/office/drawing/2014/main" id="{656FD1D5-0229-5133-FB6C-DAAE73402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536" y="4038600"/>
            <a:ext cx="9245600" cy="2819400"/>
          </a:xfrm>
          <a:prstGeom prst="rect">
            <a:avLst/>
          </a:prstGeom>
        </p:spPr>
      </p:pic>
    </p:spTree>
    <p:extLst>
      <p:ext uri="{BB962C8B-B14F-4D97-AF65-F5344CB8AC3E}">
        <p14:creationId xmlns:p14="http://schemas.microsoft.com/office/powerpoint/2010/main" val="1093963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IT" dirty="0"/>
              <a:t>Model-on-demand</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98</a:t>
            </a:fld>
            <a:endParaRPr lang="it-IT" dirty="0"/>
          </a:p>
        </p:txBody>
      </p:sp>
      <p:sp>
        <p:nvSpPr>
          <p:cNvPr id="13" name="Content Placeholder 12">
            <a:extLst>
              <a:ext uri="{FF2B5EF4-FFF2-40B4-BE49-F238E27FC236}">
                <a16:creationId xmlns:a16="http://schemas.microsoft.com/office/drawing/2014/main" id="{E5C99DB2-EE06-6210-FC16-D2C51680D7CC}"/>
              </a:ext>
            </a:extLst>
          </p:cNvPr>
          <p:cNvSpPr>
            <a:spLocks noGrp="1"/>
          </p:cNvSpPr>
          <p:nvPr>
            <p:ph sz="half" idx="1"/>
          </p:nvPr>
        </p:nvSpPr>
        <p:spPr/>
        <p:txBody>
          <a:bodyPr>
            <a:normAutofit fontScale="70000" lnSpcReduction="20000"/>
          </a:bodyPr>
          <a:lstStyle/>
          <a:p>
            <a:r>
              <a:rPr lang="en-GB" dirty="0"/>
              <a:t>The Model-on-Demand pattern also treats the ML model as a dependency that is available at runtime. This ML model, contrary to the Model-as-Dependency pattern, has its own release cycle and is published independently.</a:t>
            </a:r>
          </a:p>
          <a:p>
            <a:r>
              <a:rPr lang="en-GB" dirty="0"/>
              <a:t> The </a:t>
            </a:r>
            <a:r>
              <a:rPr lang="en-GB" i="1" dirty="0"/>
              <a:t>event processor</a:t>
            </a:r>
            <a:r>
              <a:rPr lang="en-GB" dirty="0"/>
              <a:t> contains the model serving runtime and the ML model. This process connects to the broker, reads these requests in batch from the queue and sends them to the model to make the predictions. The model serving process runs the prediction generation on the input data and writes the resulted predictions to the output queue. Afterwards, the queued prediction results are pushed to the prediction service that initiated the prediction request.</a:t>
            </a:r>
            <a:endParaRPr lang="en-IT" dirty="0"/>
          </a:p>
        </p:txBody>
      </p:sp>
      <p:pic>
        <p:nvPicPr>
          <p:cNvPr id="14" name="Content Placeholder 9" descr="Diagram&#10;&#10;Description automatically generated">
            <a:extLst>
              <a:ext uri="{FF2B5EF4-FFF2-40B4-BE49-F238E27FC236}">
                <a16:creationId xmlns:a16="http://schemas.microsoft.com/office/drawing/2014/main" id="{0C68CFA0-B126-B4CD-CE9F-B1633DDBD1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97600" y="2004678"/>
            <a:ext cx="5384800" cy="3717007"/>
          </a:xfrm>
        </p:spPr>
      </p:pic>
    </p:spTree>
    <p:extLst>
      <p:ext uri="{BB962C8B-B14F-4D97-AF65-F5344CB8AC3E}">
        <p14:creationId xmlns:p14="http://schemas.microsoft.com/office/powerpoint/2010/main" val="27702666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AAC0F-6B9C-D97A-D8F0-AB9386D4AF6C}"/>
              </a:ext>
            </a:extLst>
          </p:cNvPr>
          <p:cNvSpPr>
            <a:spLocks noGrp="1"/>
          </p:cNvSpPr>
          <p:nvPr>
            <p:ph type="title"/>
          </p:nvPr>
        </p:nvSpPr>
        <p:spPr/>
        <p:txBody>
          <a:bodyPr/>
          <a:lstStyle/>
          <a:p>
            <a:r>
              <a:rPr lang="en-GB" dirty="0"/>
              <a:t>Hybrid-Serving (Federated Learning)</a:t>
            </a:r>
          </a:p>
        </p:txBody>
      </p:sp>
      <p:sp>
        <p:nvSpPr>
          <p:cNvPr id="4" name="Slide Number Placeholder 3">
            <a:extLst>
              <a:ext uri="{FF2B5EF4-FFF2-40B4-BE49-F238E27FC236}">
                <a16:creationId xmlns:a16="http://schemas.microsoft.com/office/drawing/2014/main" id="{76F01C09-2D30-D7B8-DEB2-536032DE7648}"/>
              </a:ext>
            </a:extLst>
          </p:cNvPr>
          <p:cNvSpPr>
            <a:spLocks noGrp="1"/>
          </p:cNvSpPr>
          <p:nvPr>
            <p:ph type="sldNum" sz="quarter" idx="12"/>
          </p:nvPr>
        </p:nvSpPr>
        <p:spPr/>
        <p:txBody>
          <a:bodyPr/>
          <a:lstStyle/>
          <a:p>
            <a:fld id="{D2040F39-7941-49A4-B48D-F201B18B6351}" type="slidenum">
              <a:rPr lang="it-IT" smtClean="0"/>
              <a:pPr/>
              <a:t>99</a:t>
            </a:fld>
            <a:endParaRPr lang="it-IT" dirty="0"/>
          </a:p>
        </p:txBody>
      </p:sp>
      <p:sp>
        <p:nvSpPr>
          <p:cNvPr id="11" name="Content Placeholder 10">
            <a:extLst>
              <a:ext uri="{FF2B5EF4-FFF2-40B4-BE49-F238E27FC236}">
                <a16:creationId xmlns:a16="http://schemas.microsoft.com/office/drawing/2014/main" id="{E466C444-B08E-F642-55BA-A8C115BE6469}"/>
              </a:ext>
            </a:extLst>
          </p:cNvPr>
          <p:cNvSpPr>
            <a:spLocks noGrp="1"/>
          </p:cNvSpPr>
          <p:nvPr>
            <p:ph sz="half" idx="1"/>
          </p:nvPr>
        </p:nvSpPr>
        <p:spPr/>
        <p:txBody>
          <a:bodyPr>
            <a:normAutofit fontScale="70000" lnSpcReduction="20000"/>
          </a:bodyPr>
          <a:lstStyle/>
          <a:p>
            <a:r>
              <a:rPr lang="en-GB" dirty="0"/>
              <a:t>The big benefit of this is that the data used for training and testing, which is highly personal, never leaves the devices while still capturing all data that is available. This way it is possible to train highly accurate models while not having to store tons of (probably personal) data in the cloud. But there is no such thing as a free lunch, normal machine learning algorithms are built with homogeneously and large datasets on powerful hardware which is always available for training. With Federated Learning there are other circumstances, the mobile devices are less powerful, the training data is distributed across millions of devices and these are not always available for training. Exactly for this TensorFlow Federated (</a:t>
            </a:r>
            <a:r>
              <a:rPr lang="en-GB" dirty="0">
                <a:hlinkClick r:id="rId2"/>
              </a:rPr>
              <a:t>TFF</a:t>
            </a:r>
            <a:r>
              <a:rPr lang="en-GB" dirty="0"/>
              <a:t>) has been created. TFF is a lightweight form of TensorFlow created for Federated Learning.</a:t>
            </a:r>
            <a:endParaRPr lang="en-IT" dirty="0"/>
          </a:p>
        </p:txBody>
      </p:sp>
      <p:pic>
        <p:nvPicPr>
          <p:cNvPr id="12" name="Content Placeholder 6" descr="Diagram&#10;&#10;Description automatically generated">
            <a:extLst>
              <a:ext uri="{FF2B5EF4-FFF2-40B4-BE49-F238E27FC236}">
                <a16:creationId xmlns:a16="http://schemas.microsoft.com/office/drawing/2014/main" id="{38209951-4A86-B65A-DEE1-2E4379FAB7D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97600" y="1987930"/>
            <a:ext cx="5384800" cy="3750502"/>
          </a:xfrm>
        </p:spPr>
      </p:pic>
    </p:spTree>
    <p:extLst>
      <p:ext uri="{BB962C8B-B14F-4D97-AF65-F5344CB8AC3E}">
        <p14:creationId xmlns:p14="http://schemas.microsoft.com/office/powerpoint/2010/main" val="3912748576"/>
      </p:ext>
    </p:extLst>
  </p:cSld>
  <p:clrMapOvr>
    <a:masterClrMapping/>
  </p:clrMapOvr>
</p:sld>
</file>

<file path=ppt/theme/theme1.xml><?xml version="1.0" encoding="utf-8"?>
<a:theme xmlns:a="http://schemas.openxmlformats.org/drawingml/2006/main" name="Nicol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00 - Java Introduction" id="{2D0C21C8-6F94-AC4C-8309-F1E5902B85F9}" vid="{1BB67297-C6B5-5C49-B905-92E04B265F5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Nicola</Template>
  <TotalTime>9021</TotalTime>
  <Words>9015</Words>
  <Application>Microsoft Macintosh PowerPoint</Application>
  <PresentationFormat>Widescreen</PresentationFormat>
  <Paragraphs>658</Paragraphs>
  <Slides>111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111</vt:i4>
      </vt:variant>
    </vt:vector>
  </HeadingPairs>
  <TitlesOfParts>
    <vt:vector size="114" baseType="lpstr">
      <vt:lpstr>Arial</vt:lpstr>
      <vt:lpstr>Calibri</vt:lpstr>
      <vt:lpstr>Nicola</vt:lpstr>
      <vt:lpstr>MLOps</vt:lpstr>
      <vt:lpstr>Motivation for MLOps</vt:lpstr>
      <vt:lpstr>MLOps</vt:lpstr>
      <vt:lpstr>State of Enterprise ML/AI</vt:lpstr>
      <vt:lpstr>State of Enterprise ML/AI</vt:lpstr>
      <vt:lpstr>State of Enterprise ML/AI</vt:lpstr>
      <vt:lpstr>Data and Code are behind a model</vt:lpstr>
      <vt:lpstr>Data and Code are behind a model</vt:lpstr>
      <vt:lpstr>What can happen?</vt:lpstr>
      <vt:lpstr>Changing Anything Changes Everything (CACE)</vt:lpstr>
      <vt:lpstr>MLOps</vt:lpstr>
      <vt:lpstr>MLOps</vt:lpstr>
      <vt:lpstr>AutoML</vt:lpstr>
      <vt:lpstr>MLOps and DevOps</vt:lpstr>
      <vt:lpstr>DevOps</vt:lpstr>
      <vt:lpstr>MLOps and DevOps</vt:lpstr>
      <vt:lpstr>MLOps</vt:lpstr>
      <vt:lpstr>Other OPs</vt:lpstr>
      <vt:lpstr>ML/AI-related risks</vt:lpstr>
      <vt:lpstr>ML/AI Risk sources</vt:lpstr>
      <vt:lpstr>Risk sources (business organization)</vt:lpstr>
      <vt:lpstr>Risk sources (runtime environment)</vt:lpstr>
      <vt:lpstr>Risk sources (reality changes)</vt:lpstr>
      <vt:lpstr>Risk sources (business changes)</vt:lpstr>
      <vt:lpstr>Scale and automation</vt:lpstr>
      <vt:lpstr>Risk assessment</vt:lpstr>
      <vt:lpstr>Responsible AI</vt:lpstr>
      <vt:lpstr>ML/AI Organizational Roles</vt:lpstr>
      <vt:lpstr>ML/AI Organizational Roles</vt:lpstr>
      <vt:lpstr>Subject matter experts </vt:lpstr>
      <vt:lpstr>Data scientists</vt:lpstr>
      <vt:lpstr>Data engineers</vt:lpstr>
      <vt:lpstr>Software engineers</vt:lpstr>
      <vt:lpstr>ML architects </vt:lpstr>
      <vt:lpstr>Model risk managers/auditors </vt:lpstr>
      <vt:lpstr>DevOps</vt:lpstr>
      <vt:lpstr>Designing ML-powered Software</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Machine Learning Canvas</vt:lpstr>
      <vt:lpstr>Should we deploy AI/ML?</vt:lpstr>
      <vt:lpstr>Should we deploy AI/ML now?</vt:lpstr>
      <vt:lpstr>An Overview of the End-to-End Machine Learning Workflow</vt:lpstr>
      <vt:lpstr>Data, Model, and Code</vt:lpstr>
      <vt:lpstr>Data Engineering</vt:lpstr>
      <vt:lpstr>Data Engineering</vt:lpstr>
      <vt:lpstr>Ingestion</vt:lpstr>
      <vt:lpstr>Exploration </vt:lpstr>
      <vt:lpstr>Validation </vt:lpstr>
      <vt:lpstr>Wrangling</vt:lpstr>
      <vt:lpstr>Labelling</vt:lpstr>
      <vt:lpstr>Splitting</vt:lpstr>
      <vt:lpstr>Splitting and “data snooping”</vt:lpstr>
      <vt:lpstr>Model Engineering</vt:lpstr>
      <vt:lpstr>Model Engineering</vt:lpstr>
      <vt:lpstr>Model Training</vt:lpstr>
      <vt:lpstr>Model Training (Features Engineering) </vt:lpstr>
      <vt:lpstr>Model Training (hyperparameter tuning) </vt:lpstr>
      <vt:lpstr>Model Training (hyperparameter tuning) </vt:lpstr>
      <vt:lpstr>Model Evaluation</vt:lpstr>
      <vt:lpstr>Model Testing</vt:lpstr>
      <vt:lpstr>Model Packaging</vt:lpstr>
      <vt:lpstr>Different forms of ML workflows</vt:lpstr>
      <vt:lpstr>Different forms of ML workflows</vt:lpstr>
      <vt:lpstr>Different forms of ML workflows</vt:lpstr>
      <vt:lpstr>Model Serving Patterns</vt:lpstr>
      <vt:lpstr>Model Serving Patterns -Forecast</vt:lpstr>
      <vt:lpstr>Model Serving Patterns – Web Service</vt:lpstr>
      <vt:lpstr>Model Serving Patterns – Web Service</vt:lpstr>
      <vt:lpstr>Model Serving Patterns – Online learning</vt:lpstr>
      <vt:lpstr>Model Serving Patterns – Online learning</vt:lpstr>
      <vt:lpstr>Model Serving Patterns – AutoML</vt:lpstr>
      <vt:lpstr>ML Model serialization formats</vt:lpstr>
      <vt:lpstr>ML Model serialization formats</vt:lpstr>
      <vt:lpstr>Language-agnostic exchange formats</vt:lpstr>
      <vt:lpstr>ML Model serialization formats</vt:lpstr>
      <vt:lpstr>PMML</vt:lpstr>
      <vt:lpstr>PFA</vt:lpstr>
      <vt:lpstr>ONNX</vt:lpstr>
      <vt:lpstr>Vendor-specific exchange formats</vt:lpstr>
      <vt:lpstr>Code Engineering</vt:lpstr>
      <vt:lpstr>Code Engineering</vt:lpstr>
      <vt:lpstr>Code: Deployment Pipelines</vt:lpstr>
      <vt:lpstr>Code: Deployment Pipelines</vt:lpstr>
      <vt:lpstr>Model-as-Dependency</vt:lpstr>
      <vt:lpstr>Precompute Serving Pattern</vt:lpstr>
      <vt:lpstr>Model-as-Service</vt:lpstr>
      <vt:lpstr>Model-on-demand</vt:lpstr>
      <vt:lpstr>Hybrid-Serving (Federated Learning)</vt:lpstr>
      <vt:lpstr>Service Mesh</vt:lpstr>
      <vt:lpstr>PowerPoint Presentation</vt:lpstr>
      <vt:lpstr>PowerPoint Presentation</vt:lpstr>
      <vt:lpstr>PowerPoint Presentation</vt:lpstr>
      <vt:lpstr>References</vt:lpstr>
      <vt:lpstr>WWW</vt:lpstr>
      <vt:lpstr>WWW</vt:lpstr>
      <vt:lpstr>YouTube</vt:lpstr>
      <vt:lpstr>Tools (Data Management)</vt:lpstr>
      <vt:lpstr>Tools (Modeling)</vt:lpstr>
      <vt:lpstr>Tools (Operationalization)</vt:lpstr>
      <vt:lpstr>Tools (MLOps Platforms)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Basics</dc:title>
  <dc:creator>Microsoft Office User</dc:creator>
  <cp:lastModifiedBy>Nicola BICOCCHI</cp:lastModifiedBy>
  <cp:revision>125</cp:revision>
  <cp:lastPrinted>2021-10-10T16:21:50Z</cp:lastPrinted>
  <dcterms:created xsi:type="dcterms:W3CDTF">2021-09-29T20:16:21Z</dcterms:created>
  <dcterms:modified xsi:type="dcterms:W3CDTF">2022-08-26T15:22:30Z</dcterms:modified>
</cp:coreProperties>
</file>